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drawings/drawing1.xml" ContentType="application/vnd.openxmlformats-officedocument.drawingml.chartshapes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theme/themeOverride1.xml" ContentType="application/vnd.openxmlformats-officedocument.themeOverrid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5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94" r:id="rId8"/>
    <p:sldId id="265" r:id="rId9"/>
    <p:sldId id="297" r:id="rId10"/>
    <p:sldId id="306" r:id="rId11"/>
    <p:sldId id="266" r:id="rId12"/>
    <p:sldId id="298" r:id="rId13"/>
    <p:sldId id="267" r:id="rId14"/>
    <p:sldId id="307" r:id="rId15"/>
    <p:sldId id="270" r:id="rId16"/>
    <p:sldId id="285" r:id="rId17"/>
    <p:sldId id="271" r:id="rId18"/>
    <p:sldId id="278" r:id="rId19"/>
    <p:sldId id="269" r:id="rId20"/>
    <p:sldId id="299" r:id="rId21"/>
    <p:sldId id="300" r:id="rId22"/>
    <p:sldId id="317" r:id="rId23"/>
    <p:sldId id="310" r:id="rId24"/>
    <p:sldId id="274" r:id="rId25"/>
    <p:sldId id="301" r:id="rId26"/>
    <p:sldId id="302" r:id="rId27"/>
    <p:sldId id="319" r:id="rId28"/>
    <p:sldId id="313" r:id="rId29"/>
    <p:sldId id="288" r:id="rId30"/>
    <p:sldId id="303" r:id="rId31"/>
    <p:sldId id="304" r:id="rId32"/>
    <p:sldId id="318" r:id="rId33"/>
    <p:sldId id="316" r:id="rId34"/>
    <p:sldId id="320" r:id="rId35"/>
    <p:sldId id="321" r:id="rId36"/>
    <p:sldId id="322" r:id="rId37"/>
    <p:sldId id="323" r:id="rId38"/>
    <p:sldId id="279" r:id="rId39"/>
    <p:sldId id="291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 autoAdjust="0"/>
    <p:restoredTop sz="94660"/>
  </p:normalViewPr>
  <p:slideViewPr>
    <p:cSldViewPr>
      <p:cViewPr varScale="1">
        <p:scale>
          <a:sx n="108" d="100"/>
          <a:sy n="108" d="100"/>
        </p:scale>
        <p:origin x="1668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chartUserShapes" Target="../drawings/drawing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30.xml"/><Relationship Id="rId1" Type="http://schemas.microsoft.com/office/2011/relationships/chartStyle" Target="style30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31.xml"/><Relationship Id="rId1" Type="http://schemas.microsoft.com/office/2011/relationships/chartStyle" Target="style31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32.xml"/><Relationship Id="rId1" Type="http://schemas.microsoft.com/office/2011/relationships/chartStyle" Target="style32.xml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33.xml"/><Relationship Id="rId1" Type="http://schemas.microsoft.com/office/2011/relationships/chartStyle" Target="style33.xml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34.xml"/><Relationship Id="rId1" Type="http://schemas.microsoft.com/office/2011/relationships/chartStyle" Target="style34.xml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35.xml"/><Relationship Id="rId1" Type="http://schemas.microsoft.com/office/2011/relationships/chartStyle" Target="style35.xml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36.xml"/><Relationship Id="rId1" Type="http://schemas.microsoft.com/office/2011/relationships/chartStyle" Target="style36.xml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37.xml"/><Relationship Id="rId1" Type="http://schemas.microsoft.com/office/2011/relationships/chartStyle" Target="style37.xml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38.xml"/><Relationship Id="rId1" Type="http://schemas.microsoft.com/office/2011/relationships/chartStyle" Target="style38.xml"/></Relationships>
</file>

<file path=ppt/charts/_rels/chart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39.xml"/><Relationship Id="rId1" Type="http://schemas.microsoft.com/office/2011/relationships/chartStyle" Target="style39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40.xml"/><Relationship Id="rId1" Type="http://schemas.microsoft.com/office/2011/relationships/chartStyle" Target="style40.xml"/></Relationships>
</file>

<file path=ppt/charts/_rels/chart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41.xml"/><Relationship Id="rId1" Type="http://schemas.microsoft.com/office/2011/relationships/chartStyle" Target="style41.xml"/></Relationships>
</file>

<file path=ppt/charts/_rels/chart4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42.xml"/><Relationship Id="rId1" Type="http://schemas.microsoft.com/office/2011/relationships/chartStyle" Target="style42.xml"/><Relationship Id="rId4" Type="http://schemas.openxmlformats.org/officeDocument/2006/relationships/package" Target="../embeddings/Microsoft_Excel_Worksheet23.xlsx"/></Relationships>
</file>

<file path=ppt/charts/_rels/chart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43.xml"/><Relationship Id="rId1" Type="http://schemas.microsoft.com/office/2011/relationships/chartStyle" Target="style43.xml"/></Relationships>
</file>

<file path=ppt/charts/_rels/chart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44.xml"/><Relationship Id="rId1" Type="http://schemas.microsoft.com/office/2011/relationships/chartStyle" Target="style44.xml"/></Relationships>
</file>

<file path=ppt/charts/_rels/chart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6.xlsx"/><Relationship Id="rId2" Type="http://schemas.microsoft.com/office/2011/relationships/chartColorStyle" Target="colors45.xml"/><Relationship Id="rId1" Type="http://schemas.microsoft.com/office/2011/relationships/chartStyle" Target="style45.xml"/></Relationships>
</file>

<file path=ppt/charts/_rels/chart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7.xlsx"/><Relationship Id="rId2" Type="http://schemas.microsoft.com/office/2011/relationships/chartColorStyle" Target="colors46.xml"/><Relationship Id="rId1" Type="http://schemas.microsoft.com/office/2011/relationships/chartStyle" Target="style46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vish\Desktop\executablecode\SuOutputs\Post_Message_Stratagies_Results\RESULT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Reachability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Sheet1!$B$28</c:f>
              <c:strCache>
                <c:ptCount val="1"/>
                <c:pt idx="0">
                  <c:v>High_Int_Recv/High_Int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Sheet1!$A$29:$A$34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Sheet1!$B$29:$B$34</c:f>
              <c:numCache>
                <c:formatCode>General</c:formatCode>
                <c:ptCount val="6"/>
                <c:pt idx="0">
                  <c:v>0.90032860956814698</c:v>
                </c:pt>
                <c:pt idx="1">
                  <c:v>0.99799092194359706</c:v>
                </c:pt>
                <c:pt idx="2">
                  <c:v>0.95382971757190183</c:v>
                </c:pt>
                <c:pt idx="3">
                  <c:v>0.95803068808674585</c:v>
                </c:pt>
                <c:pt idx="4">
                  <c:v>0.95604635808808813</c:v>
                </c:pt>
                <c:pt idx="5">
                  <c:v>0.95411679732803412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E3-4B25-BEDC-7CD571DAB510}"/>
            </c:ext>
          </c:extLst>
        </c:ser>
        <c:ser>
          <c:idx val="1"/>
          <c:order val="1"/>
          <c:tx>
            <c:strRef>
              <c:f>Sheet1!$C$28</c:f>
              <c:strCache>
                <c:ptCount val="1"/>
                <c:pt idx="0">
                  <c:v>Med_Int_Recv/Med_Int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Sheet1!$A$29:$A$34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Sheet1!$C$29:$C$34</c:f>
              <c:numCache>
                <c:formatCode>General</c:formatCode>
                <c:ptCount val="6"/>
                <c:pt idx="0">
                  <c:v>0.93093424522209289</c:v>
                </c:pt>
                <c:pt idx="1">
                  <c:v>2.5778688629630238E-2</c:v>
                </c:pt>
                <c:pt idx="2">
                  <c:v>0.96814949236258485</c:v>
                </c:pt>
                <c:pt idx="3">
                  <c:v>0.93814991065144893</c:v>
                </c:pt>
                <c:pt idx="4">
                  <c:v>0.97736428409028675</c:v>
                </c:pt>
                <c:pt idx="5">
                  <c:v>0.89890871598080802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E3-4B25-BEDC-7CD571DAB510}"/>
            </c:ext>
          </c:extLst>
        </c:ser>
        <c:ser>
          <c:idx val="2"/>
          <c:order val="2"/>
          <c:tx>
            <c:strRef>
              <c:f>Sheet1!$D$28</c:f>
              <c:strCache>
                <c:ptCount val="1"/>
                <c:pt idx="0">
                  <c:v>Low_Int_Recv/Low_Int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Sheet1!$A$29:$A$34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Sheet1!$D$29:$D$34</c:f>
              <c:numCache>
                <c:formatCode>General</c:formatCode>
                <c:ptCount val="6"/>
                <c:pt idx="0">
                  <c:v>0.91689693141121742</c:v>
                </c:pt>
                <c:pt idx="1">
                  <c:v>0</c:v>
                </c:pt>
                <c:pt idx="2">
                  <c:v>0.96448906757639019</c:v>
                </c:pt>
                <c:pt idx="3">
                  <c:v>0.93477068289696341</c:v>
                </c:pt>
                <c:pt idx="4">
                  <c:v>0.96659962416967016</c:v>
                </c:pt>
                <c:pt idx="5">
                  <c:v>0.91050608570723912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DE3-4B25-BEDC-7CD571DAB5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698408"/>
        <c:axId val="436694800"/>
        <c:extLst>
          <c:ext xmlns:c15="http://schemas.microsoft.com/office/drawing/2012/chart" uri="{02D57815-91ED-43cb-92C2-25804820EDAC}">
            <c15:filteredBa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Sheet1!$E$28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Sheet1!$A$29:$A$34</c15:sqref>
                        </c15:formulaRef>
                      </c:ext>
                    </c:extLst>
                    <c:strCache>
                      <c:ptCount val="6"/>
                      <c:pt idx="0">
                        <c:v>Mix - A</c:v>
                      </c:pt>
                      <c:pt idx="1">
                        <c:v>Mix - B</c:v>
                      </c:pt>
                      <c:pt idx="2">
                        <c:v>Mix - C</c:v>
                      </c:pt>
                      <c:pt idx="3">
                        <c:v>Mix - D</c:v>
                      </c:pt>
                      <c:pt idx="4">
                        <c:v>Mix - E</c:v>
                      </c:pt>
                      <c:pt idx="5">
                        <c:v>Mix - F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Sheet1!$E$29:$E$34</c15:sqref>
                        </c15:formulaRef>
                      </c:ext>
                    </c:extLst>
                    <c:numCache>
                      <c:formatCode>General</c:formatCode>
                      <c:ptCount val="6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EDE3-4B25-BEDC-7CD571DAB510}"/>
                  </c:ext>
                </c:extLst>
              </c15:ser>
            </c15:filteredBarSeries>
          </c:ext>
        </c:extLst>
      </c:barChart>
      <c:catAx>
        <c:axId val="436698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694800"/>
        <c:crosses val="autoZero"/>
        <c:auto val="1"/>
        <c:lblAlgn val="ctr"/>
        <c:lblOffset val="100"/>
        <c:noMultiLvlLbl val="0"/>
      </c:catAx>
      <c:valAx>
        <c:axId val="43669480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698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Reachability Ratio</a:t>
            </a:r>
          </a:p>
          <a:p>
            <a:pPr>
              <a:defRPr/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Sheet1!$AH$28</c:f>
              <c:strCache>
                <c:ptCount val="1"/>
                <c:pt idx="0">
                  <c:v>High_Int_Recv/High_Int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Sheet1!$AG$29:$AG$34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Sheet1!$AH$29:$AH$34</c:f>
              <c:numCache>
                <c:formatCode>General</c:formatCode>
                <c:ptCount val="6"/>
                <c:pt idx="0">
                  <c:v>0.76777847694362478</c:v>
                </c:pt>
                <c:pt idx="1">
                  <c:v>0.77328687093578075</c:v>
                </c:pt>
                <c:pt idx="2">
                  <c:v>0.69811974889767403</c:v>
                </c:pt>
                <c:pt idx="3">
                  <c:v>0.73596551843469704</c:v>
                </c:pt>
                <c:pt idx="4">
                  <c:v>0.71132329190983545</c:v>
                </c:pt>
                <c:pt idx="5">
                  <c:v>0.70749041076753283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3F-41C2-9103-B0C72C53D5C8}"/>
            </c:ext>
          </c:extLst>
        </c:ser>
        <c:ser>
          <c:idx val="1"/>
          <c:order val="1"/>
          <c:tx>
            <c:strRef>
              <c:f>Sheet1!$AI$28</c:f>
              <c:strCache>
                <c:ptCount val="1"/>
                <c:pt idx="0">
                  <c:v>Med_Int_Recv/Med_Int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Sheet1!$AG$29:$AG$34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Sheet1!$AI$29:$AI$34</c:f>
              <c:numCache>
                <c:formatCode>General</c:formatCode>
                <c:ptCount val="6"/>
                <c:pt idx="0">
                  <c:v>0.71113708076351445</c:v>
                </c:pt>
                <c:pt idx="1">
                  <c:v>0.31063509338133277</c:v>
                </c:pt>
                <c:pt idx="2">
                  <c:v>0.64177000459008404</c:v>
                </c:pt>
                <c:pt idx="3">
                  <c:v>0.65890815170445149</c:v>
                </c:pt>
                <c:pt idx="4">
                  <c:v>0.64556116285127496</c:v>
                </c:pt>
                <c:pt idx="5">
                  <c:v>0.6333371723732486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A3F-41C2-9103-B0C72C53D5C8}"/>
            </c:ext>
          </c:extLst>
        </c:ser>
        <c:ser>
          <c:idx val="2"/>
          <c:order val="2"/>
          <c:tx>
            <c:strRef>
              <c:f>Sheet1!$AJ$28</c:f>
              <c:strCache>
                <c:ptCount val="1"/>
                <c:pt idx="0">
                  <c:v>Low_Int_Recv/Low_Int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Sheet1!$AG$29:$AG$34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Sheet1!$AJ$29:$AJ$34</c:f>
              <c:numCache>
                <c:formatCode>General</c:formatCode>
                <c:ptCount val="6"/>
                <c:pt idx="0">
                  <c:v>0.70618376839768726</c:v>
                </c:pt>
                <c:pt idx="1">
                  <c:v>0.30016297009609583</c:v>
                </c:pt>
                <c:pt idx="2">
                  <c:v>0.64415812216624002</c:v>
                </c:pt>
                <c:pt idx="3">
                  <c:v>0.66775943703072915</c:v>
                </c:pt>
                <c:pt idx="4">
                  <c:v>0.6440554325404606</c:v>
                </c:pt>
                <c:pt idx="5">
                  <c:v>0.64541507610894988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A3F-41C2-9103-B0C72C53D5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5519744"/>
        <c:axId val="565520072"/>
      </c:barChart>
      <c:catAx>
        <c:axId val="565519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5520072"/>
        <c:crosses val="autoZero"/>
        <c:auto val="1"/>
        <c:lblAlgn val="ctr"/>
        <c:lblOffset val="100"/>
        <c:noMultiLvlLbl val="0"/>
      </c:catAx>
      <c:valAx>
        <c:axId val="565520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5519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Interest</a:t>
            </a:r>
            <a:r>
              <a:rPr lang="en-US" baseline="0"/>
              <a:t> Ratio</a:t>
            </a:r>
            <a:endParaRPr lang="en-US"/>
          </a:p>
        </c:rich>
      </c:tx>
      <c:layout>
        <c:manualLayout>
          <c:xMode val="edge"/>
          <c:yMode val="edge"/>
          <c:x val="0.3918756435341270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Sheet2!$B$13</c:f>
              <c:strCache>
                <c:ptCount val="1"/>
                <c:pt idx="0">
                  <c:v>High_Int/Recv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Sheet2!$A$14:$A$19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Sheet2!$B$14:$B$19</c:f>
              <c:numCache>
                <c:formatCode>General</c:formatCode>
                <c:ptCount val="6"/>
                <c:pt idx="0">
                  <c:v>0.20119912171879833</c:v>
                </c:pt>
                <c:pt idx="1">
                  <c:v>0.90043518053148042</c:v>
                </c:pt>
                <c:pt idx="2">
                  <c:v>0.20359649166289645</c:v>
                </c:pt>
                <c:pt idx="3">
                  <c:v>0.21300638967645316</c:v>
                </c:pt>
                <c:pt idx="4">
                  <c:v>0.20289082011698797</c:v>
                </c:pt>
                <c:pt idx="5">
                  <c:v>0.22025324527576826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95-472E-9E5F-0325571DDEA9}"/>
            </c:ext>
          </c:extLst>
        </c:ser>
        <c:ser>
          <c:idx val="1"/>
          <c:order val="1"/>
          <c:tx>
            <c:strRef>
              <c:f>Sheet2!$C$13</c:f>
              <c:strCache>
                <c:ptCount val="1"/>
                <c:pt idx="0">
                  <c:v>Med_Int/Recv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Sheet2!$A$14:$A$19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Sheet2!$C$14:$C$19</c:f>
              <c:numCache>
                <c:formatCode>General</c:formatCode>
                <c:ptCount val="6"/>
                <c:pt idx="0">
                  <c:v>0.39392324873387263</c:v>
                </c:pt>
                <c:pt idx="1">
                  <c:v>2.3564819468520386E-2</c:v>
                </c:pt>
                <c:pt idx="2">
                  <c:v>0.39799966665149772</c:v>
                </c:pt>
                <c:pt idx="3">
                  <c:v>0.39350769667512631</c:v>
                </c:pt>
                <c:pt idx="4">
                  <c:v>0.40004864387035782</c:v>
                </c:pt>
                <c:pt idx="5">
                  <c:v>0.38716871650576917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95-472E-9E5F-0325571DDEA9}"/>
            </c:ext>
          </c:extLst>
        </c:ser>
        <c:ser>
          <c:idx val="2"/>
          <c:order val="2"/>
          <c:tx>
            <c:strRef>
              <c:f>Sheet2!$D$13</c:f>
              <c:strCache>
                <c:ptCount val="1"/>
                <c:pt idx="0">
                  <c:v>Low_Int/Recv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Sheet2!$A$14:$A$19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Sheet2!$D$14:$D$19</c:f>
              <c:numCache>
                <c:formatCode>General</c:formatCode>
                <c:ptCount val="6"/>
                <c:pt idx="0">
                  <c:v>0.39037762954732985</c:v>
                </c:pt>
                <c:pt idx="1">
                  <c:v>0</c:v>
                </c:pt>
                <c:pt idx="2">
                  <c:v>0.39840384168560655</c:v>
                </c:pt>
                <c:pt idx="3">
                  <c:v>0.39212227728478494</c:v>
                </c:pt>
                <c:pt idx="4">
                  <c:v>0.39706053601265429</c:v>
                </c:pt>
                <c:pt idx="5">
                  <c:v>0.39257803821846143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95-472E-9E5F-0325571DDE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39011664"/>
        <c:axId val="339009696"/>
      </c:barChart>
      <c:catAx>
        <c:axId val="339011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009696"/>
        <c:crosses val="autoZero"/>
        <c:auto val="1"/>
        <c:lblAlgn val="ctr"/>
        <c:lblOffset val="100"/>
        <c:noMultiLvlLbl val="0"/>
      </c:catAx>
      <c:valAx>
        <c:axId val="339009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011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Interest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Sheet2!$Q$13</c:f>
              <c:strCache>
                <c:ptCount val="1"/>
                <c:pt idx="0">
                  <c:v>High_Int/Recv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Sheet2!$P$14:$P$19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Sheet2!$Q$14:$Q$19</c:f>
              <c:numCache>
                <c:formatCode>General</c:formatCode>
                <c:ptCount val="6"/>
                <c:pt idx="0">
                  <c:v>0.25379669378456832</c:v>
                </c:pt>
                <c:pt idx="1">
                  <c:v>0.28406799772909042</c:v>
                </c:pt>
                <c:pt idx="2">
                  <c:v>0.24922126208741693</c:v>
                </c:pt>
                <c:pt idx="3">
                  <c:v>0.26459685925482707</c:v>
                </c:pt>
                <c:pt idx="4">
                  <c:v>0.25247956490961299</c:v>
                </c:pt>
                <c:pt idx="5">
                  <c:v>0.25684030871712099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E8-4C84-B606-733FBE91DEA8}"/>
            </c:ext>
          </c:extLst>
        </c:ser>
        <c:ser>
          <c:idx val="1"/>
          <c:order val="1"/>
          <c:tx>
            <c:strRef>
              <c:f>Sheet2!$R$13</c:f>
              <c:strCache>
                <c:ptCount val="1"/>
                <c:pt idx="0">
                  <c:v>Med_Int/Recv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Sheet2!$P$14:$P$19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Sheet2!$R$14:$R$19</c:f>
              <c:numCache>
                <c:formatCode>General</c:formatCode>
                <c:ptCount val="6"/>
                <c:pt idx="0">
                  <c:v>0.36941141860687249</c:v>
                </c:pt>
                <c:pt idx="1">
                  <c:v>0.33777295869347657</c:v>
                </c:pt>
                <c:pt idx="2">
                  <c:v>0.37949489461158364</c:v>
                </c:pt>
                <c:pt idx="3">
                  <c:v>0.37013049501408885</c:v>
                </c:pt>
                <c:pt idx="4">
                  <c:v>0.37504781587950381</c:v>
                </c:pt>
                <c:pt idx="5">
                  <c:v>0.37255393210689869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E8-4C84-B606-733FBE91DEA8}"/>
            </c:ext>
          </c:extLst>
        </c:ser>
        <c:ser>
          <c:idx val="2"/>
          <c:order val="2"/>
          <c:tx>
            <c:strRef>
              <c:f>Sheet2!$S$13</c:f>
              <c:strCache>
                <c:ptCount val="1"/>
                <c:pt idx="0">
                  <c:v>Low_Int/Recv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Sheet2!$P$14:$P$19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Sheet2!$S$14:$S$19</c:f>
              <c:numCache>
                <c:formatCode>General</c:formatCode>
                <c:ptCount val="6"/>
                <c:pt idx="0">
                  <c:v>0.36479188760856102</c:v>
                </c:pt>
                <c:pt idx="1">
                  <c:v>0.35265904357743283</c:v>
                </c:pt>
                <c:pt idx="2">
                  <c:v>0.37128384330099889</c:v>
                </c:pt>
                <c:pt idx="3">
                  <c:v>0.36527264573108353</c:v>
                </c:pt>
                <c:pt idx="4">
                  <c:v>0.37247261921088276</c:v>
                </c:pt>
                <c:pt idx="5">
                  <c:v>0.37060575917598204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3E8-4C84-B606-733FBE91DE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89153032"/>
        <c:axId val="389155984"/>
      </c:barChart>
      <c:catAx>
        <c:axId val="389153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9155984"/>
        <c:crosses val="autoZero"/>
        <c:auto val="1"/>
        <c:lblAlgn val="ctr"/>
        <c:lblOffset val="100"/>
        <c:noMultiLvlLbl val="0"/>
      </c:catAx>
      <c:valAx>
        <c:axId val="389155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9153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Reachability</a:t>
            </a:r>
            <a:r>
              <a:rPr lang="en-US" baseline="0"/>
              <a:t> Ratio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Sheet2!$Q$30</c:f>
              <c:strCache>
                <c:ptCount val="1"/>
                <c:pt idx="0">
                  <c:v>High_Int_Recv/High_Int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Sheet2!$P$31:$P$36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Sheet2!$Q$31:$Q$36</c:f>
              <c:numCache>
                <c:formatCode>General</c:formatCode>
                <c:ptCount val="6"/>
                <c:pt idx="0">
                  <c:v>0.69153531558639536</c:v>
                </c:pt>
                <c:pt idx="1">
                  <c:v>0.66252037607645065</c:v>
                </c:pt>
                <c:pt idx="2">
                  <c:v>0.74089913238724225</c:v>
                </c:pt>
                <c:pt idx="3">
                  <c:v>0.57780781063685149</c:v>
                </c:pt>
                <c:pt idx="4">
                  <c:v>0.71816685879438147</c:v>
                </c:pt>
                <c:pt idx="5">
                  <c:v>0.68073185239455358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28C-497C-9E80-81095F67E417}"/>
            </c:ext>
          </c:extLst>
        </c:ser>
        <c:ser>
          <c:idx val="1"/>
          <c:order val="1"/>
          <c:tx>
            <c:strRef>
              <c:f>Sheet2!$R$30</c:f>
              <c:strCache>
                <c:ptCount val="1"/>
                <c:pt idx="0">
                  <c:v>Med_Int_Recv/Med_Int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Sheet2!$P$31:$P$36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Sheet2!$R$31:$R$36</c:f>
              <c:numCache>
                <c:formatCode>General</c:formatCode>
                <c:ptCount val="6"/>
                <c:pt idx="0">
                  <c:v>0.53848152518003101</c:v>
                </c:pt>
                <c:pt idx="1">
                  <c:v>0.72756611421961137</c:v>
                </c:pt>
                <c:pt idx="2">
                  <c:v>0.5929583687636979</c:v>
                </c:pt>
                <c:pt idx="3">
                  <c:v>0.45464600446519071</c:v>
                </c:pt>
                <c:pt idx="4">
                  <c:v>0.56891744487744278</c:v>
                </c:pt>
                <c:pt idx="5">
                  <c:v>0.56258856725823314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28C-497C-9E80-81095F67E417}"/>
            </c:ext>
          </c:extLst>
        </c:ser>
        <c:ser>
          <c:idx val="2"/>
          <c:order val="2"/>
          <c:tx>
            <c:strRef>
              <c:f>Sheet2!$S$30</c:f>
              <c:strCache>
                <c:ptCount val="1"/>
                <c:pt idx="0">
                  <c:v>Low_Int_Recv/Low_Int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Sheet2!$P$31:$P$36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Sheet2!$S$31:$S$36</c:f>
              <c:numCache>
                <c:formatCode>General</c:formatCode>
                <c:ptCount val="6"/>
                <c:pt idx="0">
                  <c:v>0.53702197554308972</c:v>
                </c:pt>
                <c:pt idx="1">
                  <c:v>0.72397472149815567</c:v>
                </c:pt>
                <c:pt idx="2">
                  <c:v>0.59107806391190998</c:v>
                </c:pt>
                <c:pt idx="3">
                  <c:v>0.45368390566856809</c:v>
                </c:pt>
                <c:pt idx="4">
                  <c:v>0.56771610512917381</c:v>
                </c:pt>
                <c:pt idx="5">
                  <c:v>0.55848901397311557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28C-497C-9E80-81095F67E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37081024"/>
        <c:axId val="397692040"/>
      </c:barChart>
      <c:catAx>
        <c:axId val="337081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7692040"/>
        <c:crosses val="autoZero"/>
        <c:auto val="1"/>
        <c:lblAlgn val="ctr"/>
        <c:lblOffset val="100"/>
        <c:noMultiLvlLbl val="0"/>
      </c:catAx>
      <c:valAx>
        <c:axId val="397692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7081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Reachability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Sheet2!$B$30</c:f>
              <c:strCache>
                <c:ptCount val="1"/>
                <c:pt idx="0">
                  <c:v>High_Int_Recv/High_Int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Sheet2!$A$31:$A$36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Sheet2!$B$31:$B$36</c:f>
              <c:numCache>
                <c:formatCode>General</c:formatCode>
                <c:ptCount val="6"/>
                <c:pt idx="0">
                  <c:v>0.93266294604528666</c:v>
                </c:pt>
                <c:pt idx="1">
                  <c:v>1</c:v>
                </c:pt>
                <c:pt idx="2">
                  <c:v>1</c:v>
                </c:pt>
                <c:pt idx="3">
                  <c:v>0.95135109780082605</c:v>
                </c:pt>
                <c:pt idx="4">
                  <c:v>0.95232037687031779</c:v>
                </c:pt>
                <c:pt idx="5">
                  <c:v>0.96663370492199863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2B-4619-8ECE-7AF39D492351}"/>
            </c:ext>
          </c:extLst>
        </c:ser>
        <c:ser>
          <c:idx val="1"/>
          <c:order val="1"/>
          <c:tx>
            <c:strRef>
              <c:f>Sheet2!$C$30</c:f>
              <c:strCache>
                <c:ptCount val="1"/>
                <c:pt idx="0">
                  <c:v>Med_Int_Recv/Med_Int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Sheet2!$A$31:$A$36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Sheet2!$C$31:$C$36</c:f>
              <c:numCache>
                <c:formatCode>General</c:formatCode>
                <c:ptCount val="6"/>
                <c:pt idx="0">
                  <c:v>0.94699367141538293</c:v>
                </c:pt>
                <c:pt idx="1">
                  <c:v>1.2254157255428106E-2</c:v>
                </c:pt>
                <c:pt idx="2">
                  <c:v>1</c:v>
                </c:pt>
                <c:pt idx="3">
                  <c:v>0.91052076297412343</c:v>
                </c:pt>
                <c:pt idx="4">
                  <c:v>0.96420159457117749</c:v>
                </c:pt>
                <c:pt idx="5">
                  <c:v>0.91200718404187153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C2B-4619-8ECE-7AF39D492351}"/>
            </c:ext>
          </c:extLst>
        </c:ser>
        <c:ser>
          <c:idx val="2"/>
          <c:order val="2"/>
          <c:tx>
            <c:strRef>
              <c:f>Sheet2!$D$30</c:f>
              <c:strCache>
                <c:ptCount val="1"/>
                <c:pt idx="0">
                  <c:v>Low_Int_Recv/Low_Int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Sheet2!$A$31:$A$36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Sheet2!$D$31:$D$36</c:f>
              <c:numCache>
                <c:formatCode>General</c:formatCode>
                <c:ptCount val="6"/>
                <c:pt idx="0">
                  <c:v>0.93793189117022979</c:v>
                </c:pt>
                <c:pt idx="1">
                  <c:v>0</c:v>
                </c:pt>
                <c:pt idx="2">
                  <c:v>1</c:v>
                </c:pt>
                <c:pt idx="3">
                  <c:v>0.90956862653980286</c:v>
                </c:pt>
                <c:pt idx="4">
                  <c:v>0.95630922946363761</c:v>
                </c:pt>
                <c:pt idx="5">
                  <c:v>0.92357647119033848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C2B-4619-8ECE-7AF39D4923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67063400"/>
        <c:axId val="467058808"/>
      </c:barChart>
      <c:catAx>
        <c:axId val="467063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7058808"/>
        <c:crosses val="autoZero"/>
        <c:auto val="1"/>
        <c:lblAlgn val="ctr"/>
        <c:lblOffset val="100"/>
        <c:noMultiLvlLbl val="0"/>
      </c:catAx>
      <c:valAx>
        <c:axId val="467058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7063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Appreciation Ratio</a:t>
            </a:r>
          </a:p>
        </c:rich>
      </c:tx>
      <c:layout>
        <c:manualLayout>
          <c:xMode val="edge"/>
          <c:yMode val="edge"/>
          <c:x val="0.4647040958431945"/>
          <c:y val="4.27528656202251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Sheet2!$R$50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Sheet2!$R$51:$R$56</c:f>
              <c:numCache>
                <c:formatCode>General</c:formatCode>
                <c:ptCount val="6"/>
                <c:pt idx="0">
                  <c:v>0.10729581340572145</c:v>
                </c:pt>
                <c:pt idx="1">
                  <c:v>0.13258940918735243</c:v>
                </c:pt>
                <c:pt idx="2">
                  <c:v>7.8868462938106093E-2</c:v>
                </c:pt>
                <c:pt idx="3">
                  <c:v>0.11596023154540601</c:v>
                </c:pt>
                <c:pt idx="4">
                  <c:v>0.10534913560141074</c:v>
                </c:pt>
                <c:pt idx="5">
                  <c:v>0.10200949782695952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66-43AC-8009-3A0A935D8B2F}"/>
            </c:ext>
          </c:extLst>
        </c:ser>
        <c:ser>
          <c:idx val="2"/>
          <c:order val="2"/>
          <c:tx>
            <c:strRef>
              <c:f>Sheet2!$S$50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Sheet2!$S$51:$S$56</c:f>
              <c:numCache>
                <c:formatCode>General</c:formatCode>
                <c:ptCount val="6"/>
                <c:pt idx="0">
                  <c:v>3.2510068699336349E-2</c:v>
                </c:pt>
                <c:pt idx="1">
                  <c:v>6.4285842689029205E-2</c:v>
                </c:pt>
                <c:pt idx="2">
                  <c:v>0.21641064475354593</c:v>
                </c:pt>
                <c:pt idx="3">
                  <c:v>0.11902641437692663</c:v>
                </c:pt>
                <c:pt idx="4">
                  <c:v>0.13797731018132534</c:v>
                </c:pt>
                <c:pt idx="5">
                  <c:v>0.15620735326782284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66-43AC-8009-3A0A935D8B2F}"/>
            </c:ext>
          </c:extLst>
        </c:ser>
        <c:ser>
          <c:idx val="3"/>
          <c:order val="3"/>
          <c:tx>
            <c:strRef>
              <c:f>Sheet2!$T$50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Sheet2!$P$51:$P$56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Sheet2!$T$51:$T$56</c:f>
              <c:numCache>
                <c:formatCode>General</c:formatCode>
                <c:ptCount val="6"/>
                <c:pt idx="0">
                  <c:v>7.6813178004978173E-4</c:v>
                </c:pt>
                <c:pt idx="1">
                  <c:v>4.032382700512422E-2</c:v>
                </c:pt>
                <c:pt idx="2">
                  <c:v>8.6578134423553277E-2</c:v>
                </c:pt>
                <c:pt idx="3">
                  <c:v>2.4685081384382329E-2</c:v>
                </c:pt>
                <c:pt idx="4">
                  <c:v>4.1992640793926977E-2</c:v>
                </c:pt>
                <c:pt idx="5">
                  <c:v>5.2130864380761706E-2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A66-43AC-8009-3A0A935D8B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603116896"/>
        <c:axId val="603122144"/>
      </c:barChart>
      <c:lineChart>
        <c:grouping val="stacked"/>
        <c:varyColors val="0"/>
        <c:ser>
          <c:idx val="0"/>
          <c:order val="0"/>
          <c:tx>
            <c:strRef>
              <c:f>Sheet2!$Q$50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Sheet2!$Q$51:$Q$56</c:f>
              <c:numCache>
                <c:formatCode>General</c:formatCode>
                <c:ptCount val="6"/>
                <c:pt idx="0">
                  <c:v>0.13980588210505773</c:v>
                </c:pt>
                <c:pt idx="1">
                  <c:v>0.22896607356876858</c:v>
                </c:pt>
                <c:pt idx="2">
                  <c:v>0.3337465981007387</c:v>
                </c:pt>
                <c:pt idx="3">
                  <c:v>0.24637767162485577</c:v>
                </c:pt>
                <c:pt idx="4">
                  <c:v>0.26185155724152709</c:v>
                </c:pt>
                <c:pt idx="5">
                  <c:v>0.28204007175016377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A66-43AC-8009-3A0A935D8B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03116896"/>
        <c:axId val="603122144"/>
      </c:lineChart>
      <c:catAx>
        <c:axId val="603116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122144"/>
        <c:crosses val="autoZero"/>
        <c:auto val="1"/>
        <c:lblAlgn val="ctr"/>
        <c:lblOffset val="100"/>
        <c:noMultiLvlLbl val="0"/>
      </c:catAx>
      <c:valAx>
        <c:axId val="603122144"/>
        <c:scaling>
          <c:orientation val="minMax"/>
          <c:max val="0.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116896"/>
        <c:crosses val="autoZero"/>
        <c:crossBetween val="between"/>
        <c:majorUnit val="5.000000000000001E-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Appreciation</a:t>
            </a:r>
            <a:r>
              <a:rPr lang="en-US" baseline="0"/>
              <a:t> Ratio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Sheet2!$C$50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Sheet2!$A$51:$A$56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Sheet2!$C$51:$C$56</c:f>
              <c:numCache>
                <c:formatCode>General</c:formatCode>
                <c:ptCount val="6"/>
                <c:pt idx="0">
                  <c:v>9.1907361800734846E-2</c:v>
                </c:pt>
                <c:pt idx="1">
                  <c:v>0.12080014979684017</c:v>
                </c:pt>
                <c:pt idx="2">
                  <c:v>9.2465255200344501E-2</c:v>
                </c:pt>
                <c:pt idx="3">
                  <c:v>9.9751858854025127E-2</c:v>
                </c:pt>
                <c:pt idx="4">
                  <c:v>8.9697014304620501E-2</c:v>
                </c:pt>
                <c:pt idx="5">
                  <c:v>9.3947478332200504E-2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03-418D-B5ED-3CE0437879C9}"/>
            </c:ext>
          </c:extLst>
        </c:ser>
        <c:ser>
          <c:idx val="2"/>
          <c:order val="2"/>
          <c:tx>
            <c:strRef>
              <c:f>Sheet2!$D$50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Sheet2!$A$51:$A$56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Sheet2!$D$51:$D$56</c:f>
              <c:numCache>
                <c:formatCode>General</c:formatCode>
                <c:ptCount val="6"/>
                <c:pt idx="0">
                  <c:v>0.1726954716526955</c:v>
                </c:pt>
                <c:pt idx="1">
                  <c:v>4.8747603675974652E-2</c:v>
                </c:pt>
                <c:pt idx="2">
                  <c:v>0.18767644544117956</c:v>
                </c:pt>
                <c:pt idx="3">
                  <c:v>0.16530314109369046</c:v>
                </c:pt>
                <c:pt idx="4">
                  <c:v>0.17798438494695057</c:v>
                </c:pt>
                <c:pt idx="5">
                  <c:v>0.17393877085274884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303-418D-B5ED-3CE0437879C9}"/>
            </c:ext>
          </c:extLst>
        </c:ser>
        <c:ser>
          <c:idx val="3"/>
          <c:order val="3"/>
          <c:tx>
            <c:strRef>
              <c:f>Sheet2!$E$50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Sheet2!$A$51:$A$56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Sheet2!$E$51:$E$56</c:f>
              <c:numCache>
                <c:formatCode>General</c:formatCode>
                <c:ptCount val="6"/>
                <c:pt idx="0">
                  <c:v>6.3500791161799006E-2</c:v>
                </c:pt>
                <c:pt idx="1">
                  <c:v>1.4313689629597757E-2</c:v>
                </c:pt>
                <c:pt idx="2">
                  <c:v>7.4595643974461098E-2</c:v>
                </c:pt>
                <c:pt idx="3">
                  <c:v>5.8323401890079868E-2</c:v>
                </c:pt>
                <c:pt idx="4">
                  <c:v>7.9358463851638611E-2</c:v>
                </c:pt>
                <c:pt idx="5">
                  <c:v>6.4689363393131014E-2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303-418D-B5ED-3CE0437879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501129584"/>
        <c:axId val="501133192"/>
      </c:barChart>
      <c:lineChart>
        <c:grouping val="stacked"/>
        <c:varyColors val="0"/>
        <c:ser>
          <c:idx val="0"/>
          <c:order val="0"/>
          <c:tx>
            <c:strRef>
              <c:f>Sheet2!$B$50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Sheet2!$A$51:$A$56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Sheet2!$B$51:$B$56</c:f>
              <c:numCache>
                <c:formatCode>General</c:formatCode>
                <c:ptCount val="6"/>
                <c:pt idx="0">
                  <c:v>0.29731039896644407</c:v>
                </c:pt>
                <c:pt idx="1">
                  <c:v>0.17913108680614812</c:v>
                </c:pt>
                <c:pt idx="2">
                  <c:v>0.31499108940641074</c:v>
                </c:pt>
                <c:pt idx="3">
                  <c:v>0.29507022635114327</c:v>
                </c:pt>
                <c:pt idx="4">
                  <c:v>0.31224934253840242</c:v>
                </c:pt>
                <c:pt idx="5">
                  <c:v>0.30065805912723842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303-418D-B5ED-3CE0437879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01129584"/>
        <c:axId val="501133192"/>
      </c:lineChart>
      <c:catAx>
        <c:axId val="501129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1133192"/>
        <c:crosses val="autoZero"/>
        <c:auto val="1"/>
        <c:lblAlgn val="ctr"/>
        <c:lblOffset val="100"/>
        <c:noMultiLvlLbl val="0"/>
      </c:catAx>
      <c:valAx>
        <c:axId val="501133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1129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Message Node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Sheet2!$P$69:$P$74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Sheet2!$Q$69:$Q$74</c:f>
              <c:numCache>
                <c:formatCode>General</c:formatCode>
                <c:ptCount val="6"/>
                <c:pt idx="0">
                  <c:v>9.4884762455997185E-3</c:v>
                </c:pt>
                <c:pt idx="1">
                  <c:v>4.1737969030426984E-3</c:v>
                </c:pt>
                <c:pt idx="2">
                  <c:v>4.4136080362975122E-3</c:v>
                </c:pt>
                <c:pt idx="3">
                  <c:v>4.265956811453241E-3</c:v>
                </c:pt>
                <c:pt idx="4">
                  <c:v>5.1829315697544849E-3</c:v>
                </c:pt>
                <c:pt idx="5">
                  <c:v>4.631462917034289E-3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C7C-493F-BE6A-6FE6D50A75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0368112"/>
        <c:axId val="470368768"/>
      </c:lineChart>
      <c:catAx>
        <c:axId val="470368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0368768"/>
        <c:crosses val="autoZero"/>
        <c:auto val="1"/>
        <c:lblAlgn val="ctr"/>
        <c:lblOffset val="100"/>
        <c:noMultiLvlLbl val="0"/>
      </c:catAx>
      <c:valAx>
        <c:axId val="470368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0368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message-Post Node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55531496062992E-2"/>
          <c:y val="0.16708333333333336"/>
          <c:w val="0.88389129483814521"/>
          <c:h val="0.72088764946048411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Sheet2!$AF$67:$AF$72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Sheet2!$AG$67:$AG$72</c:f>
              <c:numCache>
                <c:formatCode>General</c:formatCode>
                <c:ptCount val="6"/>
                <c:pt idx="0">
                  <c:v>1.3757337676223249E-2</c:v>
                </c:pt>
                <c:pt idx="1">
                  <c:v>5.4849044578315707E-2</c:v>
                </c:pt>
                <c:pt idx="2">
                  <c:v>8.66431471628306E-3</c:v>
                </c:pt>
                <c:pt idx="3">
                  <c:v>7.9335617737227547E-3</c:v>
                </c:pt>
                <c:pt idx="4">
                  <c:v>9.4330511043663953E-3</c:v>
                </c:pt>
                <c:pt idx="5">
                  <c:v>9.1292612447528704E-3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35-4C62-98AB-13F4CE9EBD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775936"/>
        <c:axId val="566777248"/>
      </c:lineChart>
      <c:catAx>
        <c:axId val="566775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777248"/>
        <c:crosses val="autoZero"/>
        <c:auto val="1"/>
        <c:lblAlgn val="ctr"/>
        <c:lblOffset val="100"/>
        <c:noMultiLvlLbl val="0"/>
      </c:catAx>
      <c:valAx>
        <c:axId val="566777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775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Interest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Sheet2!$AG$11</c:f>
              <c:strCache>
                <c:ptCount val="1"/>
                <c:pt idx="0">
                  <c:v>High_Int/Recv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Sheet2!$AF$12:$AF$17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Sheet2!$AG$12:$AG$17</c:f>
              <c:numCache>
                <c:formatCode>General</c:formatCode>
                <c:ptCount val="6"/>
                <c:pt idx="0">
                  <c:v>0.22067941084231035</c:v>
                </c:pt>
                <c:pt idx="1">
                  <c:v>0.47646620726868988</c:v>
                </c:pt>
                <c:pt idx="2">
                  <c:v>0.21735743975043778</c:v>
                </c:pt>
                <c:pt idx="3">
                  <c:v>0.22567738792354944</c:v>
                </c:pt>
                <c:pt idx="4">
                  <c:v>0.21786682438637983</c:v>
                </c:pt>
                <c:pt idx="5">
                  <c:v>0.23096072208259688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44-447A-844D-F111F9ADAD7D}"/>
            </c:ext>
          </c:extLst>
        </c:ser>
        <c:ser>
          <c:idx val="1"/>
          <c:order val="1"/>
          <c:tx>
            <c:strRef>
              <c:f>Sheet2!$AH$11</c:f>
              <c:strCache>
                <c:ptCount val="1"/>
                <c:pt idx="0">
                  <c:v>Med_Int/Recv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Sheet2!$AF$12:$AF$17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Sheet2!$AH$12:$AH$17</c:f>
              <c:numCache>
                <c:formatCode>General</c:formatCode>
                <c:ptCount val="6"/>
                <c:pt idx="0">
                  <c:v>0.39141757261083138</c:v>
                </c:pt>
                <c:pt idx="1">
                  <c:v>0.25323344747500609</c:v>
                </c:pt>
                <c:pt idx="2">
                  <c:v>0.39259987516820938</c:v>
                </c:pt>
                <c:pt idx="3">
                  <c:v>0.38824463804954568</c:v>
                </c:pt>
                <c:pt idx="4">
                  <c:v>0.39231480128411478</c:v>
                </c:pt>
                <c:pt idx="5">
                  <c:v>0.38292540848888362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44-447A-844D-F111F9ADAD7D}"/>
            </c:ext>
          </c:extLst>
        </c:ser>
        <c:ser>
          <c:idx val="2"/>
          <c:order val="2"/>
          <c:tx>
            <c:strRef>
              <c:f>Sheet2!$AI$11</c:f>
              <c:strCache>
                <c:ptCount val="1"/>
                <c:pt idx="0">
                  <c:v>Low_Int/Recv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Sheet2!$AF$12:$AF$17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Sheet2!$AI$12:$AI$17</c:f>
              <c:numCache>
                <c:formatCode>General</c:formatCode>
                <c:ptCount val="6"/>
                <c:pt idx="0">
                  <c:v>0.38790301654685716</c:v>
                </c:pt>
                <c:pt idx="1">
                  <c:v>0.27030034525630259</c:v>
                </c:pt>
                <c:pt idx="2">
                  <c:v>0.3900426850813522</c:v>
                </c:pt>
                <c:pt idx="3">
                  <c:v>0.38607797402690469</c:v>
                </c:pt>
                <c:pt idx="4">
                  <c:v>0.38981837432950622</c:v>
                </c:pt>
                <c:pt idx="5">
                  <c:v>0.38611386942851944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844-447A-844D-F111F9ADAD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63728480"/>
        <c:axId val="563732744"/>
      </c:barChart>
      <c:catAx>
        <c:axId val="563728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732744"/>
        <c:crosses val="autoZero"/>
        <c:auto val="1"/>
        <c:lblAlgn val="ctr"/>
        <c:lblOffset val="100"/>
        <c:noMultiLvlLbl val="0"/>
      </c:catAx>
      <c:valAx>
        <c:axId val="563732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728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Reachability</a:t>
            </a:r>
            <a:r>
              <a:rPr lang="en-US" baseline="0"/>
              <a:t> Ratio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Sheet1!$Q$28</c:f>
              <c:strCache>
                <c:ptCount val="1"/>
                <c:pt idx="0">
                  <c:v>High_Int_Recv/High_Int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Sheet1!$P$29:$P$34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Sheet1!$Q$29:$Q$34</c:f>
              <c:numCache>
                <c:formatCode>General</c:formatCode>
                <c:ptCount val="6"/>
                <c:pt idx="0">
                  <c:v>0.63522834431910258</c:v>
                </c:pt>
                <c:pt idx="1">
                  <c:v>0.54858281992796398</c:v>
                </c:pt>
                <c:pt idx="2">
                  <c:v>0.44240978022344679</c:v>
                </c:pt>
                <c:pt idx="3">
                  <c:v>0.51390034878264801</c:v>
                </c:pt>
                <c:pt idx="4">
                  <c:v>0.46660022573158283</c:v>
                </c:pt>
                <c:pt idx="5">
                  <c:v>0.46086402420703099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76-4648-A1BF-B95683D123EB}"/>
            </c:ext>
          </c:extLst>
        </c:ser>
        <c:ser>
          <c:idx val="1"/>
          <c:order val="1"/>
          <c:tx>
            <c:strRef>
              <c:f>Sheet1!$R$28</c:f>
              <c:strCache>
                <c:ptCount val="1"/>
                <c:pt idx="0">
                  <c:v>Med_Int_Recv/Med_Int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Sheet1!$P$29:$P$34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Sheet1!$R$29:$R$34</c:f>
              <c:numCache>
                <c:formatCode>General</c:formatCode>
                <c:ptCount val="6"/>
                <c:pt idx="0">
                  <c:v>0.49133991630493551</c:v>
                </c:pt>
                <c:pt idx="1">
                  <c:v>0.59549149813303548</c:v>
                </c:pt>
                <c:pt idx="2">
                  <c:v>0.31539051681758296</c:v>
                </c:pt>
                <c:pt idx="3">
                  <c:v>0.37966639275745384</c:v>
                </c:pt>
                <c:pt idx="4">
                  <c:v>0.31375804161226306</c:v>
                </c:pt>
                <c:pt idx="5">
                  <c:v>0.36776562876568974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276-4648-A1BF-B95683D123EB}"/>
            </c:ext>
          </c:extLst>
        </c:ser>
        <c:ser>
          <c:idx val="2"/>
          <c:order val="2"/>
          <c:tx>
            <c:strRef>
              <c:f>Sheet1!$S$28</c:f>
              <c:strCache>
                <c:ptCount val="1"/>
                <c:pt idx="0">
                  <c:v>Low_Int_Recv/Low_Int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Sheet1!$P$29:$P$34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Sheet1!$S$29:$S$34</c:f>
              <c:numCache>
                <c:formatCode>General</c:formatCode>
                <c:ptCount val="6"/>
                <c:pt idx="0">
                  <c:v>0.4954706053841571</c:v>
                </c:pt>
                <c:pt idx="1">
                  <c:v>0.60032594019219165</c:v>
                </c:pt>
                <c:pt idx="2">
                  <c:v>0.32382717675608996</c:v>
                </c:pt>
                <c:pt idx="3">
                  <c:v>0.40074819116449484</c:v>
                </c:pt>
                <c:pt idx="4">
                  <c:v>0.32151124091125183</c:v>
                </c:pt>
                <c:pt idx="5">
                  <c:v>0.38032406651066003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276-4648-A1BF-B95683D123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8497536"/>
        <c:axId val="438502456"/>
        <c:extLst>
          <c:ext xmlns:c15="http://schemas.microsoft.com/office/drawing/2012/chart" uri="{02D57815-91ED-43cb-92C2-25804820EDAC}">
            <c15:filteredBa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Sheet1!$T$28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Sheet1!$P$29:$P$34</c15:sqref>
                        </c15:formulaRef>
                      </c:ext>
                    </c:extLst>
                    <c:strCache>
                      <c:ptCount val="6"/>
                      <c:pt idx="0">
                        <c:v>Mix - A</c:v>
                      </c:pt>
                      <c:pt idx="1">
                        <c:v>Mix - B</c:v>
                      </c:pt>
                      <c:pt idx="2">
                        <c:v>Mix - C</c:v>
                      </c:pt>
                      <c:pt idx="3">
                        <c:v>Mix - D</c:v>
                      </c:pt>
                      <c:pt idx="4">
                        <c:v>Mix - E</c:v>
                      </c:pt>
                      <c:pt idx="5">
                        <c:v>Mix - F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Sheet1!$T$29:$T$34</c15:sqref>
                        </c15:formulaRef>
                      </c:ext>
                    </c:extLst>
                    <c:numCache>
                      <c:formatCode>General</c:formatCode>
                      <c:ptCount val="6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D276-4648-A1BF-B95683D123EB}"/>
                  </c:ext>
                </c:extLst>
              </c15:ser>
            </c15:filteredBarSeries>
          </c:ext>
        </c:extLst>
      </c:barChart>
      <c:catAx>
        <c:axId val="438497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8502456"/>
        <c:crosses val="autoZero"/>
        <c:auto val="1"/>
        <c:lblAlgn val="ctr"/>
        <c:lblOffset val="100"/>
        <c:noMultiLvlLbl val="0"/>
      </c:catAx>
      <c:valAx>
        <c:axId val="4385024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8497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Reachability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Sheet2!$AG$28</c:f>
              <c:strCache>
                <c:ptCount val="1"/>
                <c:pt idx="0">
                  <c:v>High_Int_Recv/High_Int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Sheet2!$AF$29:$AF$34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Sheet2!$AG$29:$AG$34</c:f>
              <c:numCache>
                <c:formatCode>General</c:formatCode>
                <c:ptCount val="6"/>
                <c:pt idx="0">
                  <c:v>0.81209913081584073</c:v>
                </c:pt>
                <c:pt idx="1">
                  <c:v>0.83126018803822543</c:v>
                </c:pt>
                <c:pt idx="2">
                  <c:v>0.87044956619362068</c:v>
                </c:pt>
                <c:pt idx="3">
                  <c:v>0.76457945421883822</c:v>
                </c:pt>
                <c:pt idx="4">
                  <c:v>0.83524361783235035</c:v>
                </c:pt>
                <c:pt idx="5">
                  <c:v>0.82368277865827544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D2-48BF-899E-D6EC1031C418}"/>
            </c:ext>
          </c:extLst>
        </c:ser>
        <c:ser>
          <c:idx val="1"/>
          <c:order val="1"/>
          <c:tx>
            <c:strRef>
              <c:f>Sheet2!$AH$28</c:f>
              <c:strCache>
                <c:ptCount val="1"/>
                <c:pt idx="0">
                  <c:v>Med_Int_Recv/Med_Int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Sheet2!$AF$29:$AF$34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Sheet2!$AH$29:$AH$34</c:f>
              <c:numCache>
                <c:formatCode>General</c:formatCode>
                <c:ptCount val="6"/>
                <c:pt idx="0">
                  <c:v>0.74273759829770669</c:v>
                </c:pt>
                <c:pt idx="1">
                  <c:v>0.36991013573751985</c:v>
                </c:pt>
                <c:pt idx="2">
                  <c:v>0.79647918438184806</c:v>
                </c:pt>
                <c:pt idx="3">
                  <c:v>0.68258338371965777</c:v>
                </c:pt>
                <c:pt idx="4">
                  <c:v>0.76655951972430991</c:v>
                </c:pt>
                <c:pt idx="5">
                  <c:v>0.73729787565005223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CD2-48BF-899E-D6EC1031C418}"/>
            </c:ext>
          </c:extLst>
        </c:ser>
        <c:ser>
          <c:idx val="2"/>
          <c:order val="2"/>
          <c:tx>
            <c:strRef>
              <c:f>Sheet2!$AI$28</c:f>
              <c:strCache>
                <c:ptCount val="1"/>
                <c:pt idx="0">
                  <c:v>Low_Int_Recv/Low_Int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Sheet2!$AF$29:$AF$34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Sheet2!$AI$29:$AI$34</c:f>
              <c:numCache>
                <c:formatCode>General</c:formatCode>
                <c:ptCount val="6"/>
                <c:pt idx="0">
                  <c:v>0.73747693335666076</c:v>
                </c:pt>
                <c:pt idx="1">
                  <c:v>0.36198736074907784</c:v>
                </c:pt>
                <c:pt idx="2">
                  <c:v>0.79553903195595477</c:v>
                </c:pt>
                <c:pt idx="3">
                  <c:v>0.68162626610418531</c:v>
                </c:pt>
                <c:pt idx="4">
                  <c:v>0.76201266729640527</c:v>
                </c:pt>
                <c:pt idx="5">
                  <c:v>0.74103274258172724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CD2-48BF-899E-D6EC1031C4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3726512"/>
        <c:axId val="563742912"/>
      </c:barChart>
      <c:catAx>
        <c:axId val="563726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742912"/>
        <c:crosses val="autoZero"/>
        <c:auto val="1"/>
        <c:lblAlgn val="ctr"/>
        <c:lblOffset val="100"/>
        <c:noMultiLvlLbl val="0"/>
      </c:catAx>
      <c:valAx>
        <c:axId val="563742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726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Appreciation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Sheet2!$AH$48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Sheet2!$AF$49:$AF$54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Sheet2!$AH$49:$AH$54</c:f>
              <c:numCache>
                <c:formatCode>General</c:formatCode>
                <c:ptCount val="6"/>
                <c:pt idx="0">
                  <c:v>0.12604871564098016</c:v>
                </c:pt>
                <c:pt idx="1">
                  <c:v>0.1352304535364551</c:v>
                </c:pt>
                <c:pt idx="2">
                  <c:v>8.4864385229141456E-2</c:v>
                </c:pt>
                <c:pt idx="3">
                  <c:v>0.11008668746366713</c:v>
                </c:pt>
                <c:pt idx="4">
                  <c:v>0.10195496782594757</c:v>
                </c:pt>
                <c:pt idx="5">
                  <c:v>0.10053828063548217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1B-49F5-BC8E-A2366F1034D5}"/>
            </c:ext>
          </c:extLst>
        </c:ser>
        <c:ser>
          <c:idx val="2"/>
          <c:order val="2"/>
          <c:tx>
            <c:strRef>
              <c:f>Sheet2!$AI$48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Sheet2!$AF$49:$AF$54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Sheet2!$AI$49:$AI$54</c:f>
              <c:numCache>
                <c:formatCode>General</c:formatCode>
                <c:ptCount val="6"/>
                <c:pt idx="0">
                  <c:v>9.200102174338326E-2</c:v>
                </c:pt>
                <c:pt idx="1">
                  <c:v>5.5172120882619947E-2</c:v>
                </c:pt>
                <c:pt idx="2">
                  <c:v>0.20286792686947461</c:v>
                </c:pt>
                <c:pt idx="3">
                  <c:v>0.14543849607125586</c:v>
                </c:pt>
                <c:pt idx="4">
                  <c:v>0.15961425458676889</c:v>
                </c:pt>
                <c:pt idx="5">
                  <c:v>0.16634378837929864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01B-49F5-BC8E-A2366F1034D5}"/>
            </c:ext>
          </c:extLst>
        </c:ser>
        <c:ser>
          <c:idx val="3"/>
          <c:order val="3"/>
          <c:tx>
            <c:strRef>
              <c:f>Sheet2!$AJ$48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Sheet2!$AF$49:$AF$54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Sheet2!$AJ$49:$AJ$54</c:f>
              <c:numCache>
                <c:formatCode>General</c:formatCode>
                <c:ptCount val="6"/>
                <c:pt idx="0">
                  <c:v>9.1142575313471388E-3</c:v>
                </c:pt>
                <c:pt idx="1">
                  <c:v>2.2219430509652128E-2</c:v>
                </c:pt>
                <c:pt idx="2">
                  <c:v>7.9975740207523946E-2</c:v>
                </c:pt>
                <c:pt idx="3">
                  <c:v>3.5594568299446974E-2</c:v>
                </c:pt>
                <c:pt idx="4">
                  <c:v>5.1829775555922393E-2</c:v>
                </c:pt>
                <c:pt idx="5">
                  <c:v>5.4422680714716495E-2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01B-49F5-BC8E-A2366F1034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561466592"/>
        <c:axId val="561474792"/>
      </c:barChart>
      <c:lineChart>
        <c:grouping val="stacked"/>
        <c:varyColors val="0"/>
        <c:ser>
          <c:idx val="0"/>
          <c:order val="0"/>
          <c:tx>
            <c:strRef>
              <c:f>Sheet2!$AG$48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Sheet2!$AF$49:$AF$54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Sheet2!$AG$49:$AG$54</c:f>
              <c:numCache>
                <c:formatCode>General</c:formatCode>
                <c:ptCount val="6"/>
                <c:pt idx="0">
                  <c:v>0.22121269284995007</c:v>
                </c:pt>
                <c:pt idx="1">
                  <c:v>0.20938797351201463</c:v>
                </c:pt>
                <c:pt idx="2">
                  <c:v>0.32436884375357539</c:v>
                </c:pt>
                <c:pt idx="3">
                  <c:v>0.2707239489879989</c:v>
                </c:pt>
                <c:pt idx="4">
                  <c:v>0.28705044988996503</c:v>
                </c:pt>
                <c:pt idx="5">
                  <c:v>0.2913490654387012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01B-49F5-BC8E-A2366F1034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1466592"/>
        <c:axId val="561474792"/>
      </c:lineChart>
      <c:catAx>
        <c:axId val="561466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1474792"/>
        <c:crosses val="autoZero"/>
        <c:auto val="1"/>
        <c:lblAlgn val="ctr"/>
        <c:lblOffset val="100"/>
        <c:noMultiLvlLbl val="0"/>
      </c:catAx>
      <c:valAx>
        <c:axId val="561474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14665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message-Post Node Ratio</a:t>
            </a:r>
          </a:p>
        </c:rich>
      </c:tx>
      <c:layout>
        <c:manualLayout>
          <c:xMode val="edge"/>
          <c:yMode val="edge"/>
          <c:x val="0.27205325047706574"/>
          <c:y val="3.57142689753145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Sheet2!$AF$67:$AF$72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Sheet2!$AG$67:$AG$72</c:f>
              <c:numCache>
                <c:formatCode>General</c:formatCode>
                <c:ptCount val="6"/>
                <c:pt idx="0">
                  <c:v>1.3757337676223249E-2</c:v>
                </c:pt>
                <c:pt idx="1">
                  <c:v>5.4849044578315707E-2</c:v>
                </c:pt>
                <c:pt idx="2">
                  <c:v>8.66431471628306E-3</c:v>
                </c:pt>
                <c:pt idx="3">
                  <c:v>7.9335617737227547E-3</c:v>
                </c:pt>
                <c:pt idx="4">
                  <c:v>9.4330511043663953E-3</c:v>
                </c:pt>
                <c:pt idx="5">
                  <c:v>9.1292612447528704E-3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B8D-4C2A-B015-4D11B4BEB2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775936"/>
        <c:axId val="566777248"/>
      </c:lineChart>
      <c:catAx>
        <c:axId val="566775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777248"/>
        <c:crosses val="autoZero"/>
        <c:auto val="1"/>
        <c:lblAlgn val="ctr"/>
        <c:lblOffset val="100"/>
        <c:noMultiLvlLbl val="0"/>
      </c:catAx>
      <c:valAx>
        <c:axId val="566777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775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Interest</a:t>
            </a:r>
            <a:r>
              <a:rPr lang="en-US" baseline="0"/>
              <a:t> Ratio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Sheet3!$B$13</c:f>
              <c:strCache>
                <c:ptCount val="1"/>
                <c:pt idx="0">
                  <c:v>High_Int/Recv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Sheet3!$A$14:$A$19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Sheet3!$B$14:$B$19</c:f>
              <c:numCache>
                <c:formatCode>General</c:formatCode>
                <c:ptCount val="6"/>
                <c:pt idx="0">
                  <c:v>0.20218151649980853</c:v>
                </c:pt>
                <c:pt idx="1">
                  <c:v>0.88258576882636419</c:v>
                </c:pt>
                <c:pt idx="2">
                  <c:v>0.20292774202381897</c:v>
                </c:pt>
                <c:pt idx="3">
                  <c:v>0.21089982994539641</c:v>
                </c:pt>
                <c:pt idx="4">
                  <c:v>0.2029630550221713</c:v>
                </c:pt>
                <c:pt idx="5">
                  <c:v>0.21889832816380819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AD-4F32-8763-D24F603E2DE6}"/>
            </c:ext>
          </c:extLst>
        </c:ser>
        <c:ser>
          <c:idx val="1"/>
          <c:order val="1"/>
          <c:tx>
            <c:strRef>
              <c:f>Sheet3!$C$13</c:f>
              <c:strCache>
                <c:ptCount val="1"/>
                <c:pt idx="0">
                  <c:v>Med_Int/Recv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Sheet3!$A$14:$A$19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Sheet3!$C$14:$C$19</c:f>
              <c:numCache>
                <c:formatCode>General</c:formatCode>
                <c:ptCount val="6"/>
                <c:pt idx="0">
                  <c:v>0.39747413810162407</c:v>
                </c:pt>
                <c:pt idx="1">
                  <c:v>2.5668199427604937E-2</c:v>
                </c:pt>
                <c:pt idx="2">
                  <c:v>0.3970579165736951</c:v>
                </c:pt>
                <c:pt idx="3">
                  <c:v>0.3934407935113427</c:v>
                </c:pt>
                <c:pt idx="4">
                  <c:v>0.39767431066756498</c:v>
                </c:pt>
                <c:pt idx="5">
                  <c:v>0.38792636117220353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FAD-4F32-8763-D24F603E2DE6}"/>
            </c:ext>
          </c:extLst>
        </c:ser>
        <c:ser>
          <c:idx val="2"/>
          <c:order val="2"/>
          <c:tx>
            <c:strRef>
              <c:f>Sheet3!$D$13</c:f>
              <c:strCache>
                <c:ptCount val="1"/>
                <c:pt idx="0">
                  <c:v>Low_Int/Recv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Sheet3!$A$14:$A$19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Sheet3!$D$14:$D$19</c:f>
              <c:numCache>
                <c:formatCode>General</c:formatCode>
                <c:ptCount val="6"/>
                <c:pt idx="0">
                  <c:v>0.39812212317634521</c:v>
                </c:pt>
                <c:pt idx="1">
                  <c:v>0</c:v>
                </c:pt>
                <c:pt idx="2">
                  <c:v>0.40001434140248643</c:v>
                </c:pt>
                <c:pt idx="3">
                  <c:v>0.39502445590834023</c:v>
                </c:pt>
                <c:pt idx="4">
                  <c:v>0.39872771367534199</c:v>
                </c:pt>
                <c:pt idx="5">
                  <c:v>0.39317531066398975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FAD-4F32-8763-D24F603E2D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98357744"/>
        <c:axId val="598355120"/>
      </c:barChart>
      <c:catAx>
        <c:axId val="598357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355120"/>
        <c:crosses val="autoZero"/>
        <c:auto val="1"/>
        <c:lblAlgn val="ctr"/>
        <c:lblOffset val="100"/>
        <c:noMultiLvlLbl val="0"/>
      </c:catAx>
      <c:valAx>
        <c:axId val="598355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357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Interest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Sheet3!$Q$13</c:f>
              <c:strCache>
                <c:ptCount val="1"/>
                <c:pt idx="0">
                  <c:v>High_Int/Recv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Sheet3!$P$14:$P$19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Sheet3!$Q$14:$Q$19</c:f>
              <c:numCache>
                <c:formatCode>General</c:formatCode>
                <c:ptCount val="6"/>
                <c:pt idx="0">
                  <c:v>0.22008917643135847</c:v>
                </c:pt>
                <c:pt idx="1">
                  <c:v>0.271086024029838</c:v>
                </c:pt>
                <c:pt idx="2">
                  <c:v>0.21829932099596472</c:v>
                </c:pt>
                <c:pt idx="3">
                  <c:v>0.22561712641034623</c:v>
                </c:pt>
                <c:pt idx="4">
                  <c:v>0.22087370060832942</c:v>
                </c:pt>
                <c:pt idx="5">
                  <c:v>0.2281215793327809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6D-4EEC-905F-E6F0AC13425A}"/>
            </c:ext>
          </c:extLst>
        </c:ser>
        <c:ser>
          <c:idx val="1"/>
          <c:order val="1"/>
          <c:tx>
            <c:strRef>
              <c:f>Sheet3!$R$13</c:f>
              <c:strCache>
                <c:ptCount val="1"/>
                <c:pt idx="0">
                  <c:v>Med_Int/Recv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Sheet3!$P$14:$P$19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Sheet3!$R$14:$R$19</c:f>
              <c:numCache>
                <c:formatCode>General</c:formatCode>
                <c:ptCount val="6"/>
                <c:pt idx="0">
                  <c:v>0.38950403088650676</c:v>
                </c:pt>
                <c:pt idx="1">
                  <c:v>0.33520510996569491</c:v>
                </c:pt>
                <c:pt idx="2">
                  <c:v>0.3899543340015445</c:v>
                </c:pt>
                <c:pt idx="3">
                  <c:v>0.38647643275919907</c:v>
                </c:pt>
                <c:pt idx="4">
                  <c:v>0.38880449012036877</c:v>
                </c:pt>
                <c:pt idx="5">
                  <c:v>0.38450854354418995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36D-4EEC-905F-E6F0AC13425A}"/>
            </c:ext>
          </c:extLst>
        </c:ser>
        <c:ser>
          <c:idx val="2"/>
          <c:order val="2"/>
          <c:tx>
            <c:strRef>
              <c:f>Sheet3!$S$13</c:f>
              <c:strCache>
                <c:ptCount val="1"/>
                <c:pt idx="0">
                  <c:v>Low_Int/Recv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Sheet3!$P$14:$P$19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Sheet3!$S$14:$S$19</c:f>
              <c:numCache>
                <c:formatCode>General</c:formatCode>
                <c:ptCount val="6"/>
                <c:pt idx="0">
                  <c:v>0.39040679268213485</c:v>
                </c:pt>
                <c:pt idx="1">
                  <c:v>0.35085172314732482</c:v>
                </c:pt>
                <c:pt idx="2">
                  <c:v>0.39174634500249189</c:v>
                </c:pt>
                <c:pt idx="3">
                  <c:v>0.38790644083045489</c:v>
                </c:pt>
                <c:pt idx="4">
                  <c:v>0.39032180927130089</c:v>
                </c:pt>
                <c:pt idx="5">
                  <c:v>0.38736987712302851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36D-4EEC-905F-E6F0AC1342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99646208"/>
        <c:axId val="399644896"/>
      </c:barChart>
      <c:catAx>
        <c:axId val="399646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9644896"/>
        <c:crosses val="autoZero"/>
        <c:auto val="1"/>
        <c:lblAlgn val="ctr"/>
        <c:lblOffset val="100"/>
        <c:noMultiLvlLbl val="0"/>
      </c:catAx>
      <c:valAx>
        <c:axId val="399644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96462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Reachability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Sheet3!$B$30</c:f>
              <c:strCache>
                <c:ptCount val="1"/>
                <c:pt idx="0">
                  <c:v>High_Int_Recv/High_Int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Sheet3!$A$31:$A$36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Sheet3!$B$31:$B$36</c:f>
              <c:numCache>
                <c:formatCode>General</c:formatCode>
                <c:ptCount val="6"/>
                <c:pt idx="0">
                  <c:v>0.92715251649601615</c:v>
                </c:pt>
                <c:pt idx="1">
                  <c:v>1</c:v>
                </c:pt>
                <c:pt idx="2">
                  <c:v>1</c:v>
                </c:pt>
                <c:pt idx="3">
                  <c:v>0.95248396819367354</c:v>
                </c:pt>
                <c:pt idx="4">
                  <c:v>0.9507199328217798</c:v>
                </c:pt>
                <c:pt idx="5">
                  <c:v>0.96168448997843758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26-44B0-9623-679309655656}"/>
            </c:ext>
          </c:extLst>
        </c:ser>
        <c:ser>
          <c:idx val="1"/>
          <c:order val="1"/>
          <c:tx>
            <c:strRef>
              <c:f>Sheet3!$C$30</c:f>
              <c:strCache>
                <c:ptCount val="1"/>
                <c:pt idx="0">
                  <c:v>Med_Int_Recv/Med_Int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Sheet3!$A$31:$A$36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Sheet3!$C$31:$C$36</c:f>
              <c:numCache>
                <c:formatCode>General</c:formatCode>
                <c:ptCount val="6"/>
                <c:pt idx="0">
                  <c:v>0.93977290938271507</c:v>
                </c:pt>
                <c:pt idx="1">
                  <c:v>1.3323314161233973E-2</c:v>
                </c:pt>
                <c:pt idx="2">
                  <c:v>1</c:v>
                </c:pt>
                <c:pt idx="3">
                  <c:v>0.92854696623573618</c:v>
                </c:pt>
                <c:pt idx="4">
                  <c:v>0.96218013303859484</c:v>
                </c:pt>
                <c:pt idx="5">
                  <c:v>0.91878331539084968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26-44B0-9623-679309655656}"/>
            </c:ext>
          </c:extLst>
        </c:ser>
        <c:ser>
          <c:idx val="2"/>
          <c:order val="2"/>
          <c:tx>
            <c:strRef>
              <c:f>Sheet3!$D$30</c:f>
              <c:strCache>
                <c:ptCount val="1"/>
                <c:pt idx="0">
                  <c:v>Low_Int_Recv/Low_Int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Sheet3!$A$31:$A$36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Sheet3!$D$31:$D$36</c:f>
              <c:numCache>
                <c:formatCode>General</c:formatCode>
                <c:ptCount val="6"/>
                <c:pt idx="0">
                  <c:v>0.93514749514726769</c:v>
                </c:pt>
                <c:pt idx="1">
                  <c:v>0</c:v>
                </c:pt>
                <c:pt idx="2">
                  <c:v>1</c:v>
                </c:pt>
                <c:pt idx="3">
                  <c:v>0.92930432151059772</c:v>
                </c:pt>
                <c:pt idx="4">
                  <c:v>0.95756019097251788</c:v>
                </c:pt>
                <c:pt idx="5">
                  <c:v>0.93008743737708555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26-44B0-9623-6793096556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73343344"/>
        <c:axId val="473348264"/>
      </c:barChart>
      <c:catAx>
        <c:axId val="473343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3348264"/>
        <c:crosses val="autoZero"/>
        <c:auto val="1"/>
        <c:lblAlgn val="ctr"/>
        <c:lblOffset val="100"/>
        <c:noMultiLvlLbl val="0"/>
      </c:catAx>
      <c:valAx>
        <c:axId val="473348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3343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Reachability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Sheet3!$Q$30</c:f>
              <c:strCache>
                <c:ptCount val="1"/>
                <c:pt idx="0">
                  <c:v>High_Int_Recv/High_Int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Sheet3!$P$31:$P$36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Sheet3!$Q$31:$Q$36</c:f>
              <c:numCache>
                <c:formatCode>General</c:formatCode>
                <c:ptCount val="6"/>
                <c:pt idx="0">
                  <c:v>0.94125149194440105</c:v>
                </c:pt>
                <c:pt idx="1">
                  <c:v>0.80563889637659158</c:v>
                </c:pt>
                <c:pt idx="2">
                  <c:v>0.94017551732636451</c:v>
                </c:pt>
                <c:pt idx="3">
                  <c:v>0.92336136725516926</c:v>
                </c:pt>
                <c:pt idx="4">
                  <c:v>0.93931883486905277</c:v>
                </c:pt>
                <c:pt idx="5">
                  <c:v>0.91313880386777646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76-4AEE-9254-5B268EE8457F}"/>
            </c:ext>
          </c:extLst>
        </c:ser>
        <c:ser>
          <c:idx val="1"/>
          <c:order val="1"/>
          <c:tx>
            <c:strRef>
              <c:f>Sheet3!$R$30</c:f>
              <c:strCache>
                <c:ptCount val="1"/>
                <c:pt idx="0">
                  <c:v>Med_Int_Recv/Med_Int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Sheet3!$P$31:$P$36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Sheet3!$R$31:$R$36</c:f>
              <c:numCache>
                <c:formatCode>General</c:formatCode>
                <c:ptCount val="6"/>
                <c:pt idx="0">
                  <c:v>0.86142531849627757</c:v>
                </c:pt>
                <c:pt idx="1">
                  <c:v>0.88021535948109297</c:v>
                </c:pt>
                <c:pt idx="2">
                  <c:v>0.86276561015209086</c:v>
                </c:pt>
                <c:pt idx="3">
                  <c:v>0.83666233942406509</c:v>
                </c:pt>
                <c:pt idx="4">
                  <c:v>0.85858787995804897</c:v>
                </c:pt>
                <c:pt idx="5">
                  <c:v>0.84421515869424169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976-4AEE-9254-5B268EE8457F}"/>
            </c:ext>
          </c:extLst>
        </c:ser>
        <c:ser>
          <c:idx val="2"/>
          <c:order val="2"/>
          <c:tx>
            <c:strRef>
              <c:f>Sheet3!$S$30</c:f>
              <c:strCache>
                <c:ptCount val="1"/>
                <c:pt idx="0">
                  <c:v>Low_Int_Recv/Low_Int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Sheet3!$P$31:$P$36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Sheet3!$S$31:$S$36</c:f>
              <c:numCache>
                <c:formatCode>General</c:formatCode>
                <c:ptCount val="6"/>
                <c:pt idx="0">
                  <c:v>0.86173711759449823</c:v>
                </c:pt>
                <c:pt idx="1">
                  <c:v>0.87869103403456328</c:v>
                </c:pt>
                <c:pt idx="2">
                  <c:v>0.86362580778237974</c:v>
                </c:pt>
                <c:pt idx="3">
                  <c:v>0.8374109766330935</c:v>
                </c:pt>
                <c:pt idx="4">
                  <c:v>0.85954806570728404</c:v>
                </c:pt>
                <c:pt idx="5">
                  <c:v>0.84489266736555657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976-4AEE-9254-5B268EE845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03118864"/>
        <c:axId val="603117552"/>
      </c:barChart>
      <c:catAx>
        <c:axId val="603118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117552"/>
        <c:crosses val="autoZero"/>
        <c:auto val="1"/>
        <c:lblAlgn val="ctr"/>
        <c:lblOffset val="100"/>
        <c:noMultiLvlLbl val="0"/>
      </c:catAx>
      <c:valAx>
        <c:axId val="603117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118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Appreciation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Sheet3!$C$50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Sheet3!$A$51:$A$56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Sheet3!$C$51:$C$56</c:f>
              <c:numCache>
                <c:formatCode>General</c:formatCode>
                <c:ptCount val="6"/>
                <c:pt idx="0">
                  <c:v>8.8178628266684503E-2</c:v>
                </c:pt>
                <c:pt idx="1">
                  <c:v>0.11413061644630169</c:v>
                </c:pt>
                <c:pt idx="2">
                  <c:v>8.9699937442734592E-2</c:v>
                </c:pt>
                <c:pt idx="3">
                  <c:v>9.0159015424135125E-2</c:v>
                </c:pt>
                <c:pt idx="4">
                  <c:v>8.967610510976072E-2</c:v>
                </c:pt>
                <c:pt idx="5">
                  <c:v>9.1114767074373895E-2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3E-429F-9F32-3F95FE01F754}"/>
            </c:ext>
          </c:extLst>
        </c:ser>
        <c:ser>
          <c:idx val="2"/>
          <c:order val="2"/>
          <c:tx>
            <c:strRef>
              <c:f>Sheet3!$D$50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Sheet3!$A$51:$A$56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Sheet3!$D$51:$D$56</c:f>
              <c:numCache>
                <c:formatCode>General</c:formatCode>
                <c:ptCount val="6"/>
                <c:pt idx="0">
                  <c:v>0.18841870412864722</c:v>
                </c:pt>
                <c:pt idx="1">
                  <c:v>4.9920117079656899E-2</c:v>
                </c:pt>
                <c:pt idx="2">
                  <c:v>0.18806165585813439</c:v>
                </c:pt>
                <c:pt idx="3">
                  <c:v>0.18550833241810522</c:v>
                </c:pt>
                <c:pt idx="4">
                  <c:v>0.1824718852268454</c:v>
                </c:pt>
                <c:pt idx="5">
                  <c:v>0.17974067850412059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3E-429F-9F32-3F95FE01F754}"/>
            </c:ext>
          </c:extLst>
        </c:ser>
        <c:ser>
          <c:idx val="3"/>
          <c:order val="3"/>
          <c:tx>
            <c:strRef>
              <c:f>Sheet3!$E$50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Sheet3!$A$51:$A$56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Sheet3!$E$51:$E$56</c:f>
              <c:numCache>
                <c:formatCode>General</c:formatCode>
                <c:ptCount val="6"/>
                <c:pt idx="0">
                  <c:v>7.319541532994657E-2</c:v>
                </c:pt>
                <c:pt idx="1">
                  <c:v>1.2265860064256347E-2</c:v>
                </c:pt>
                <c:pt idx="2">
                  <c:v>7.2323731679094561E-2</c:v>
                </c:pt>
                <c:pt idx="3">
                  <c:v>6.6613839943777592E-2</c:v>
                </c:pt>
                <c:pt idx="4">
                  <c:v>7.4807795615286568E-2</c:v>
                </c:pt>
                <c:pt idx="5">
                  <c:v>6.4651353440344242E-2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D3E-429F-9F32-3F95FE01F7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549545488"/>
        <c:axId val="549547456"/>
      </c:barChart>
      <c:lineChart>
        <c:grouping val="stacked"/>
        <c:varyColors val="0"/>
        <c:ser>
          <c:idx val="0"/>
          <c:order val="0"/>
          <c:tx>
            <c:strRef>
              <c:f>Sheet3!$B$50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Sheet3!$A$51:$A$56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Sheet3!$B$51:$B$56</c:f>
              <c:numCache>
                <c:formatCode>General</c:formatCode>
                <c:ptCount val="6"/>
                <c:pt idx="0">
                  <c:v>0.31457576925779512</c:v>
                </c:pt>
                <c:pt idx="1">
                  <c:v>0.17317079551276282</c:v>
                </c:pt>
                <c:pt idx="2">
                  <c:v>0.3150069560227361</c:v>
                </c:pt>
                <c:pt idx="3">
                  <c:v>0.30793513625646129</c:v>
                </c:pt>
                <c:pt idx="4">
                  <c:v>0.31367937158609743</c:v>
                </c:pt>
                <c:pt idx="5">
                  <c:v>0.30431328879602099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D3E-429F-9F32-3F95FE01F7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9545488"/>
        <c:axId val="549547456"/>
      </c:lineChart>
      <c:catAx>
        <c:axId val="549545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9547456"/>
        <c:crosses val="autoZero"/>
        <c:auto val="1"/>
        <c:lblAlgn val="ctr"/>
        <c:lblOffset val="100"/>
        <c:noMultiLvlLbl val="0"/>
      </c:catAx>
      <c:valAx>
        <c:axId val="549547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95454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Appreciation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Sheet3!$R$50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Sheet3!$R$51:$R$56</c:f>
              <c:numCache>
                <c:formatCode>General</c:formatCode>
                <c:ptCount val="6"/>
                <c:pt idx="0">
                  <c:v>0.1091473839965359</c:v>
                </c:pt>
                <c:pt idx="1">
                  <c:v>0.12988727463138869</c:v>
                </c:pt>
                <c:pt idx="2">
                  <c:v>7.6957258519743083E-2</c:v>
                </c:pt>
                <c:pt idx="3">
                  <c:v>0.10852121202021821</c:v>
                </c:pt>
                <c:pt idx="4">
                  <c:v>0.10392315576458244</c:v>
                </c:pt>
                <c:pt idx="5">
                  <c:v>0.10353866407294979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1B-4956-9A4E-0D76629F44DC}"/>
            </c:ext>
          </c:extLst>
        </c:ser>
        <c:ser>
          <c:idx val="2"/>
          <c:order val="2"/>
          <c:tx>
            <c:strRef>
              <c:f>Sheet3!$S$50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Sheet3!$S$51:$S$56</c:f>
              <c:numCache>
                <c:formatCode>General</c:formatCode>
                <c:ptCount val="6"/>
                <c:pt idx="0">
                  <c:v>3.5569731275511565E-2</c:v>
                </c:pt>
                <c:pt idx="1">
                  <c:v>6.7991004991748386E-2</c:v>
                </c:pt>
                <c:pt idx="2">
                  <c:v>0.21654533368983608</c:v>
                </c:pt>
                <c:pt idx="3">
                  <c:v>0.13629153930851415</c:v>
                </c:pt>
                <c:pt idx="4">
                  <c:v>0.14915892858561236</c:v>
                </c:pt>
                <c:pt idx="5">
                  <c:v>0.15357523174906881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01B-4956-9A4E-0D76629F44DC}"/>
            </c:ext>
          </c:extLst>
        </c:ser>
        <c:ser>
          <c:idx val="3"/>
          <c:order val="3"/>
          <c:tx>
            <c:strRef>
              <c:f>Sheet3!$T$50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Sheet3!$P$51:$P$56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Sheet3!$T$51:$T$56</c:f>
              <c:numCache>
                <c:formatCode>General</c:formatCode>
                <c:ptCount val="6"/>
                <c:pt idx="0">
                  <c:v>1.4906092449303086E-3</c:v>
                </c:pt>
                <c:pt idx="1">
                  <c:v>3.4037363451869439E-2</c:v>
                </c:pt>
                <c:pt idx="2">
                  <c:v>8.3458228503320894E-2</c:v>
                </c:pt>
                <c:pt idx="3">
                  <c:v>2.9141577729794393E-2</c:v>
                </c:pt>
                <c:pt idx="4">
                  <c:v>3.959139699334973E-2</c:v>
                </c:pt>
                <c:pt idx="5">
                  <c:v>4.7359961601707468E-2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01B-4956-9A4E-0D76629F44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613531576"/>
        <c:axId val="613526000"/>
      </c:barChart>
      <c:lineChart>
        <c:grouping val="stacked"/>
        <c:varyColors val="0"/>
        <c:ser>
          <c:idx val="0"/>
          <c:order val="0"/>
          <c:tx>
            <c:strRef>
              <c:f>Sheet3!$Q$50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Sheet3!$P$51:$P$56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Sheet3!$Q$51:$Q$56</c:f>
              <c:numCache>
                <c:formatCode>General</c:formatCode>
                <c:ptCount val="6"/>
                <c:pt idx="0">
                  <c:v>0.14471711527204759</c:v>
                </c:pt>
                <c:pt idx="1">
                  <c:v>0.22149881198482346</c:v>
                </c:pt>
                <c:pt idx="2">
                  <c:v>0.33368435876941172</c:v>
                </c:pt>
                <c:pt idx="3">
                  <c:v>0.25575793176280776</c:v>
                </c:pt>
                <c:pt idx="4">
                  <c:v>0.26842060816580798</c:v>
                </c:pt>
                <c:pt idx="5">
                  <c:v>0.27820072152597647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01B-4956-9A4E-0D76629F44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3531576"/>
        <c:axId val="613526000"/>
      </c:lineChart>
      <c:catAx>
        <c:axId val="613531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3526000"/>
        <c:crosses val="autoZero"/>
        <c:auto val="1"/>
        <c:lblAlgn val="ctr"/>
        <c:lblOffset val="100"/>
        <c:noMultiLvlLbl val="0"/>
      </c:catAx>
      <c:valAx>
        <c:axId val="613526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3531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Message Node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Sheet3!$A$69:$A$74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Sheet3!$B$69:$B$74</c:f>
              <c:numCache>
                <c:formatCode>General</c:formatCode>
                <c:ptCount val="6"/>
                <c:pt idx="0">
                  <c:v>2.7101087054714084E-3</c:v>
                </c:pt>
                <c:pt idx="1">
                  <c:v>3.6682931373804892E-2</c:v>
                </c:pt>
                <c:pt idx="2">
                  <c:v>2.6761342348932222E-3</c:v>
                </c:pt>
                <c:pt idx="3">
                  <c:v>2.6912932817630278E-3</c:v>
                </c:pt>
                <c:pt idx="4">
                  <c:v>2.7333903151208548E-3</c:v>
                </c:pt>
                <c:pt idx="5">
                  <c:v>2.8110116697141604E-3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7A2-4D95-8BEA-975923BFEF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2168264"/>
        <c:axId val="472165640"/>
      </c:lineChart>
      <c:catAx>
        <c:axId val="4721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2165640"/>
        <c:crosses val="autoZero"/>
        <c:auto val="1"/>
        <c:lblAlgn val="ctr"/>
        <c:lblOffset val="100"/>
        <c:noMultiLvlLbl val="0"/>
      </c:catAx>
      <c:valAx>
        <c:axId val="472165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2168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Appreciation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Sheet1!$C$48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Sheet1!$A$49:$A$54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Sheet1!$C$49:$C$54</c:f>
              <c:numCache>
                <c:formatCode>General</c:formatCode>
                <c:ptCount val="6"/>
                <c:pt idx="0">
                  <c:v>8.1578987579062401E-2</c:v>
                </c:pt>
                <c:pt idx="1">
                  <c:v>0.11145584557749641</c:v>
                </c:pt>
                <c:pt idx="2">
                  <c:v>9.1450088396000759E-2</c:v>
                </c:pt>
                <c:pt idx="3">
                  <c:v>0.10696183834208677</c:v>
                </c:pt>
                <c:pt idx="4">
                  <c:v>8.9815795668058668E-2</c:v>
                </c:pt>
                <c:pt idx="5">
                  <c:v>0.10118303758097358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D6-4493-81FB-B70842373F70}"/>
            </c:ext>
          </c:extLst>
        </c:ser>
        <c:ser>
          <c:idx val="2"/>
          <c:order val="2"/>
          <c:tx>
            <c:strRef>
              <c:f>Sheet1!$D$48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Sheet1!$A$49:$A$54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Sheet1!$D$49:$D$54</c:f>
              <c:numCache>
                <c:formatCode>General</c:formatCode>
                <c:ptCount val="6"/>
                <c:pt idx="0">
                  <c:v>0.17428300058532603</c:v>
                </c:pt>
                <c:pt idx="1">
                  <c:v>6.5936260209952788E-2</c:v>
                </c:pt>
                <c:pt idx="2">
                  <c:v>0.17055842727487738</c:v>
                </c:pt>
                <c:pt idx="3">
                  <c:v>0.1424219467164837</c:v>
                </c:pt>
                <c:pt idx="4">
                  <c:v>0.16782685201278816</c:v>
                </c:pt>
                <c:pt idx="5">
                  <c:v>0.16336861806989583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1D6-4493-81FB-B70842373F70}"/>
            </c:ext>
          </c:extLst>
        </c:ser>
        <c:ser>
          <c:idx val="3"/>
          <c:order val="3"/>
          <c:tx>
            <c:strRef>
              <c:f>Sheet1!$E$48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Sheet1!$A$49:$A$54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Sheet1!$E$49:$E$54</c:f>
              <c:numCache>
                <c:formatCode>General</c:formatCode>
                <c:ptCount val="6"/>
                <c:pt idx="0">
                  <c:v>8.4740411221275763E-2</c:v>
                </c:pt>
                <c:pt idx="1">
                  <c:v>1.3892113815169168E-2</c:v>
                </c:pt>
                <c:pt idx="2">
                  <c:v>0.11135718240968688</c:v>
                </c:pt>
                <c:pt idx="3">
                  <c:v>6.3421807895941332E-2</c:v>
                </c:pt>
                <c:pt idx="4">
                  <c:v>7.7482446735492636E-2</c:v>
                </c:pt>
                <c:pt idx="5">
                  <c:v>8.3501572477788472E-2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1D6-4493-81FB-B70842373F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467062088"/>
        <c:axId val="467068976"/>
      </c:barChart>
      <c:lineChart>
        <c:grouping val="stacked"/>
        <c:varyColors val="0"/>
        <c:ser>
          <c:idx val="0"/>
          <c:order val="0"/>
          <c:tx>
            <c:strRef>
              <c:f>Sheet1!$B$48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Sheet1!$A$49:$A$54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Sheet1!$B$49:$B$54</c:f>
              <c:numCache>
                <c:formatCode>General</c:formatCode>
                <c:ptCount val="6"/>
                <c:pt idx="0">
                  <c:v>0.30908009310659024</c:v>
                </c:pt>
                <c:pt idx="1">
                  <c:v>0.18311948264884675</c:v>
                </c:pt>
                <c:pt idx="2">
                  <c:v>0.3309518996337657</c:v>
                </c:pt>
                <c:pt idx="3">
                  <c:v>0.285399341467168</c:v>
                </c:pt>
                <c:pt idx="4">
                  <c:v>0.29793109704657089</c:v>
                </c:pt>
                <c:pt idx="5">
                  <c:v>0.31596519535156503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1D6-4493-81FB-B70842373F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67062088"/>
        <c:axId val="467068976"/>
      </c:lineChart>
      <c:catAx>
        <c:axId val="467062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7068976"/>
        <c:crosses val="autoZero"/>
        <c:auto val="1"/>
        <c:lblAlgn val="ctr"/>
        <c:lblOffset val="100"/>
        <c:noMultiLvlLbl val="0"/>
      </c:catAx>
      <c:valAx>
        <c:axId val="467068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7062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Message Node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Sheet3!$P$69:$P$74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Sheet3!$Q$69:$Q$74</c:f>
              <c:numCache>
                <c:formatCode>General</c:formatCode>
                <c:ptCount val="6"/>
                <c:pt idx="0">
                  <c:v>6.1973715275045254E-3</c:v>
                </c:pt>
                <c:pt idx="1">
                  <c:v>2.6671475999481813E-3</c:v>
                </c:pt>
                <c:pt idx="2">
                  <c:v>2.7614864687163032E-3</c:v>
                </c:pt>
                <c:pt idx="3">
                  <c:v>3.1936540573093619E-3</c:v>
                </c:pt>
                <c:pt idx="4">
                  <c:v>3.3003265751725339E-3</c:v>
                </c:pt>
                <c:pt idx="5">
                  <c:v>2.9170366981737497E-3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988-4081-8730-B0DE7061B1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3705216"/>
        <c:axId val="473704232"/>
      </c:lineChart>
      <c:catAx>
        <c:axId val="473705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3704232"/>
        <c:crosses val="autoZero"/>
        <c:auto val="1"/>
        <c:lblAlgn val="ctr"/>
        <c:lblOffset val="100"/>
        <c:noMultiLvlLbl val="0"/>
      </c:catAx>
      <c:valAx>
        <c:axId val="473704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3705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Message Node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Sheet3!$P$69:$P$74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Sheet3!$Q$69:$Q$74</c:f>
              <c:numCache>
                <c:formatCode>General</c:formatCode>
                <c:ptCount val="6"/>
                <c:pt idx="0">
                  <c:v>6.1973715275045254E-3</c:v>
                </c:pt>
                <c:pt idx="1">
                  <c:v>2.6671475999481813E-3</c:v>
                </c:pt>
                <c:pt idx="2">
                  <c:v>2.7614864687163032E-3</c:v>
                </c:pt>
                <c:pt idx="3">
                  <c:v>3.1936540573093619E-3</c:v>
                </c:pt>
                <c:pt idx="4">
                  <c:v>3.3003265751725339E-3</c:v>
                </c:pt>
                <c:pt idx="5">
                  <c:v>2.9170366981737497E-3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195-44A5-AA80-079A7E0D5E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3705216"/>
        <c:axId val="473704232"/>
      </c:lineChart>
      <c:catAx>
        <c:axId val="473705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3704232"/>
        <c:crosses val="autoZero"/>
        <c:auto val="1"/>
        <c:lblAlgn val="ctr"/>
        <c:lblOffset val="100"/>
        <c:noMultiLvlLbl val="0"/>
      </c:catAx>
      <c:valAx>
        <c:axId val="473704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3705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Appreciation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Sheet3!$R$50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Sheet3!$R$51:$R$56</c:f>
              <c:numCache>
                <c:formatCode>General</c:formatCode>
                <c:ptCount val="6"/>
                <c:pt idx="0">
                  <c:v>0.1091473839965359</c:v>
                </c:pt>
                <c:pt idx="1">
                  <c:v>0.12988727463138869</c:v>
                </c:pt>
                <c:pt idx="2">
                  <c:v>7.6957258519743083E-2</c:v>
                </c:pt>
                <c:pt idx="3">
                  <c:v>0.10852121202021821</c:v>
                </c:pt>
                <c:pt idx="4">
                  <c:v>0.10392315576458244</c:v>
                </c:pt>
                <c:pt idx="5">
                  <c:v>0.10353866407294979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FD-4F2C-ACD3-EBABF77CE141}"/>
            </c:ext>
          </c:extLst>
        </c:ser>
        <c:ser>
          <c:idx val="2"/>
          <c:order val="2"/>
          <c:tx>
            <c:strRef>
              <c:f>Sheet3!$S$50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Sheet3!$S$51:$S$56</c:f>
              <c:numCache>
                <c:formatCode>General</c:formatCode>
                <c:ptCount val="6"/>
                <c:pt idx="0">
                  <c:v>3.5569731275511565E-2</c:v>
                </c:pt>
                <c:pt idx="1">
                  <c:v>6.7991004991748386E-2</c:v>
                </c:pt>
                <c:pt idx="2">
                  <c:v>0.21654533368983608</c:v>
                </c:pt>
                <c:pt idx="3">
                  <c:v>0.13629153930851415</c:v>
                </c:pt>
                <c:pt idx="4">
                  <c:v>0.14915892858561236</c:v>
                </c:pt>
                <c:pt idx="5">
                  <c:v>0.15357523174906881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FD-4F2C-ACD3-EBABF77CE141}"/>
            </c:ext>
          </c:extLst>
        </c:ser>
        <c:ser>
          <c:idx val="3"/>
          <c:order val="3"/>
          <c:tx>
            <c:strRef>
              <c:f>Sheet3!$T$50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Sheet3!$P$51:$P$56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Sheet3!$T$51:$T$56</c:f>
              <c:numCache>
                <c:formatCode>General</c:formatCode>
                <c:ptCount val="6"/>
                <c:pt idx="0">
                  <c:v>1.4906092449303086E-3</c:v>
                </c:pt>
                <c:pt idx="1">
                  <c:v>3.4037363451869439E-2</c:v>
                </c:pt>
                <c:pt idx="2">
                  <c:v>8.3458228503320894E-2</c:v>
                </c:pt>
                <c:pt idx="3">
                  <c:v>2.9141577729794393E-2</c:v>
                </c:pt>
                <c:pt idx="4">
                  <c:v>3.959139699334973E-2</c:v>
                </c:pt>
                <c:pt idx="5">
                  <c:v>4.7359961601707468E-2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FD-4F2C-ACD3-EBABF77CE1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613531576"/>
        <c:axId val="613526000"/>
      </c:barChart>
      <c:lineChart>
        <c:grouping val="stacked"/>
        <c:varyColors val="0"/>
        <c:ser>
          <c:idx val="0"/>
          <c:order val="0"/>
          <c:tx>
            <c:strRef>
              <c:f>Sheet3!$Q$50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Sheet3!$P$51:$P$56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Sheet3!$Q$51:$Q$56</c:f>
              <c:numCache>
                <c:formatCode>General</c:formatCode>
                <c:ptCount val="6"/>
                <c:pt idx="0">
                  <c:v>0.14471711527204759</c:v>
                </c:pt>
                <c:pt idx="1">
                  <c:v>0.22149881198482346</c:v>
                </c:pt>
                <c:pt idx="2">
                  <c:v>0.33368435876941172</c:v>
                </c:pt>
                <c:pt idx="3">
                  <c:v>0.25575793176280776</c:v>
                </c:pt>
                <c:pt idx="4">
                  <c:v>0.26842060816580798</c:v>
                </c:pt>
                <c:pt idx="5">
                  <c:v>0.27820072152597647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9FD-4F2C-ACD3-EBABF77CE1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3531576"/>
        <c:axId val="613526000"/>
      </c:lineChart>
      <c:catAx>
        <c:axId val="613531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3526000"/>
        <c:crosses val="autoZero"/>
        <c:auto val="1"/>
        <c:lblAlgn val="ctr"/>
        <c:lblOffset val="100"/>
        <c:noMultiLvlLbl val="0"/>
      </c:catAx>
      <c:valAx>
        <c:axId val="613526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3531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Reachability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Sheet3!$Q$30</c:f>
              <c:strCache>
                <c:ptCount val="1"/>
                <c:pt idx="0">
                  <c:v>High_Int_Recv/High_Int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Sheet3!$P$31:$P$36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Sheet3!$Q$31:$Q$36</c:f>
              <c:numCache>
                <c:formatCode>General</c:formatCode>
                <c:ptCount val="6"/>
                <c:pt idx="0">
                  <c:v>0.94125149194440105</c:v>
                </c:pt>
                <c:pt idx="1">
                  <c:v>0.80563889637659158</c:v>
                </c:pt>
                <c:pt idx="2">
                  <c:v>0.94017551732636451</c:v>
                </c:pt>
                <c:pt idx="3">
                  <c:v>0.92336136725516926</c:v>
                </c:pt>
                <c:pt idx="4">
                  <c:v>0.93931883486905277</c:v>
                </c:pt>
                <c:pt idx="5">
                  <c:v>0.91313880386777646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57-45B2-85F5-8E60CD16A37A}"/>
            </c:ext>
          </c:extLst>
        </c:ser>
        <c:ser>
          <c:idx val="1"/>
          <c:order val="1"/>
          <c:tx>
            <c:strRef>
              <c:f>Sheet3!$R$30</c:f>
              <c:strCache>
                <c:ptCount val="1"/>
                <c:pt idx="0">
                  <c:v>Med_Int_Recv/Med_Int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Sheet3!$P$31:$P$36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Sheet3!$R$31:$R$36</c:f>
              <c:numCache>
                <c:formatCode>General</c:formatCode>
                <c:ptCount val="6"/>
                <c:pt idx="0">
                  <c:v>0.86142531849627757</c:v>
                </c:pt>
                <c:pt idx="1">
                  <c:v>0.88021535948109297</c:v>
                </c:pt>
                <c:pt idx="2">
                  <c:v>0.86276561015209086</c:v>
                </c:pt>
                <c:pt idx="3">
                  <c:v>0.83666233942406509</c:v>
                </c:pt>
                <c:pt idx="4">
                  <c:v>0.85858787995804897</c:v>
                </c:pt>
                <c:pt idx="5">
                  <c:v>0.84421515869424169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57-45B2-85F5-8E60CD16A37A}"/>
            </c:ext>
          </c:extLst>
        </c:ser>
        <c:ser>
          <c:idx val="2"/>
          <c:order val="2"/>
          <c:tx>
            <c:strRef>
              <c:f>Sheet3!$S$30</c:f>
              <c:strCache>
                <c:ptCount val="1"/>
                <c:pt idx="0">
                  <c:v>Low_Int_Recv/Low_Int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Sheet3!$P$31:$P$36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Sheet3!$S$31:$S$36</c:f>
              <c:numCache>
                <c:formatCode>General</c:formatCode>
                <c:ptCount val="6"/>
                <c:pt idx="0">
                  <c:v>0.86173711759449823</c:v>
                </c:pt>
                <c:pt idx="1">
                  <c:v>0.87869103403456328</c:v>
                </c:pt>
                <c:pt idx="2">
                  <c:v>0.86362580778237974</c:v>
                </c:pt>
                <c:pt idx="3">
                  <c:v>0.8374109766330935</c:v>
                </c:pt>
                <c:pt idx="4">
                  <c:v>0.85954806570728404</c:v>
                </c:pt>
                <c:pt idx="5">
                  <c:v>0.84489266736555657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C57-45B2-85F5-8E60CD16A3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03118864"/>
        <c:axId val="603117552"/>
      </c:barChart>
      <c:catAx>
        <c:axId val="603118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117552"/>
        <c:crosses val="autoZero"/>
        <c:auto val="1"/>
        <c:lblAlgn val="ctr"/>
        <c:lblOffset val="100"/>
        <c:noMultiLvlLbl val="0"/>
      </c:catAx>
      <c:valAx>
        <c:axId val="603117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118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Interest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Sheet3!$Q$13</c:f>
              <c:strCache>
                <c:ptCount val="1"/>
                <c:pt idx="0">
                  <c:v>High_Int/Recv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Sheet3!$P$14:$P$19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Sheet3!$Q$14:$Q$19</c:f>
              <c:numCache>
                <c:formatCode>General</c:formatCode>
                <c:ptCount val="6"/>
                <c:pt idx="0">
                  <c:v>0.22008917643135847</c:v>
                </c:pt>
                <c:pt idx="1">
                  <c:v>0.271086024029838</c:v>
                </c:pt>
                <c:pt idx="2">
                  <c:v>0.21829932099596472</c:v>
                </c:pt>
                <c:pt idx="3">
                  <c:v>0.22561712641034623</c:v>
                </c:pt>
                <c:pt idx="4">
                  <c:v>0.22087370060832942</c:v>
                </c:pt>
                <c:pt idx="5">
                  <c:v>0.2281215793327809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53-4CF8-ADDC-4D8CD0A037AA}"/>
            </c:ext>
          </c:extLst>
        </c:ser>
        <c:ser>
          <c:idx val="1"/>
          <c:order val="1"/>
          <c:tx>
            <c:strRef>
              <c:f>Sheet3!$R$13</c:f>
              <c:strCache>
                <c:ptCount val="1"/>
                <c:pt idx="0">
                  <c:v>Med_Int/Recv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Sheet3!$P$14:$P$19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Sheet3!$R$14:$R$19</c:f>
              <c:numCache>
                <c:formatCode>General</c:formatCode>
                <c:ptCount val="6"/>
                <c:pt idx="0">
                  <c:v>0.38950403088650676</c:v>
                </c:pt>
                <c:pt idx="1">
                  <c:v>0.33520510996569491</c:v>
                </c:pt>
                <c:pt idx="2">
                  <c:v>0.3899543340015445</c:v>
                </c:pt>
                <c:pt idx="3">
                  <c:v>0.38647643275919907</c:v>
                </c:pt>
                <c:pt idx="4">
                  <c:v>0.38880449012036877</c:v>
                </c:pt>
                <c:pt idx="5">
                  <c:v>0.38450854354418995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53-4CF8-ADDC-4D8CD0A037AA}"/>
            </c:ext>
          </c:extLst>
        </c:ser>
        <c:ser>
          <c:idx val="2"/>
          <c:order val="2"/>
          <c:tx>
            <c:strRef>
              <c:f>Sheet3!$S$13</c:f>
              <c:strCache>
                <c:ptCount val="1"/>
                <c:pt idx="0">
                  <c:v>Low_Int/Recv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Sheet3!$P$14:$P$19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Sheet3!$S$14:$S$19</c:f>
              <c:numCache>
                <c:formatCode>General</c:formatCode>
                <c:ptCount val="6"/>
                <c:pt idx="0">
                  <c:v>0.39040679268213485</c:v>
                </c:pt>
                <c:pt idx="1">
                  <c:v>0.35085172314732482</c:v>
                </c:pt>
                <c:pt idx="2">
                  <c:v>0.39174634500249189</c:v>
                </c:pt>
                <c:pt idx="3">
                  <c:v>0.38790644083045489</c:v>
                </c:pt>
                <c:pt idx="4">
                  <c:v>0.39032180927130089</c:v>
                </c:pt>
                <c:pt idx="5">
                  <c:v>0.38736987712302851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753-4CF8-ADDC-4D8CD0A037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99646208"/>
        <c:axId val="399644896"/>
      </c:barChart>
      <c:catAx>
        <c:axId val="399646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9644896"/>
        <c:crosses val="autoZero"/>
        <c:auto val="1"/>
        <c:lblAlgn val="ctr"/>
        <c:lblOffset val="100"/>
        <c:noMultiLvlLbl val="0"/>
      </c:catAx>
      <c:valAx>
        <c:axId val="399644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96462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baseline="0">
                <a:solidFill>
                  <a:sysClr val="windowText" lastClr="000000"/>
                </a:solidFill>
              </a:rPr>
              <a:t>Network - 1</a:t>
            </a:r>
          </a:p>
          <a:p>
            <a:pPr>
              <a:defRPr/>
            </a:pPr>
            <a:r>
              <a:rPr lang="en-US" sz="1200" b="0" i="1" u="none" strike="noStrike" baseline="0">
                <a:solidFill>
                  <a:sysClr val="windowText" lastClr="000000"/>
                </a:solidFill>
                <a:effectLst/>
              </a:rPr>
              <a:t>Interest Ratio (Node) </a:t>
            </a:r>
            <a:endParaRPr lang="en-US" sz="1200" b="0" i="1" baseline="0">
              <a:solidFill>
                <a:sysClr val="windowText" lastClr="000000"/>
              </a:solidFill>
            </a:endParaRPr>
          </a:p>
        </c:rich>
      </c:tx>
      <c:layout>
        <c:manualLayout>
          <c:xMode val="edge"/>
          <c:yMode val="edge"/>
          <c:x val="0.33605006421217692"/>
          <c:y val="2.48252968610100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High_Int/R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Sheet1!$A$6:$A$10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Sheet1!$B$6:$B$10</c:f>
              <c:numCache>
                <c:formatCode>General</c:formatCode>
                <c:ptCount val="5"/>
                <c:pt idx="0">
                  <c:v>0.26738660136395925</c:v>
                </c:pt>
                <c:pt idx="1">
                  <c:v>0.22339156994887646</c:v>
                </c:pt>
                <c:pt idx="2">
                  <c:v>0.41201129190947067</c:v>
                </c:pt>
                <c:pt idx="3">
                  <c:v>0.23165611953315321</c:v>
                </c:pt>
                <c:pt idx="4">
                  <c:v>0.30460385301665621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43-4CC8-B70B-BC2CBB544F8D}"/>
            </c:ext>
          </c:extLst>
        </c:ser>
        <c:ser>
          <c:idx val="1"/>
          <c:order val="1"/>
          <c:tx>
            <c:strRef>
              <c:f>Sheet1!$C$5</c:f>
              <c:strCache>
                <c:ptCount val="1"/>
                <c:pt idx="0">
                  <c:v>Med_Int/R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Sheet1!$A$6:$A$10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Sheet1!$C$6:$C$10</c:f>
              <c:numCache>
                <c:formatCode>General</c:formatCode>
                <c:ptCount val="5"/>
                <c:pt idx="0">
                  <c:v>0.42776777000379546</c:v>
                </c:pt>
                <c:pt idx="1">
                  <c:v>0.40330855975536561</c:v>
                </c:pt>
                <c:pt idx="2">
                  <c:v>0.37299619841322312</c:v>
                </c:pt>
                <c:pt idx="3">
                  <c:v>0.41033380352427307</c:v>
                </c:pt>
                <c:pt idx="4">
                  <c:v>0.39058621832969764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943-4CC8-B70B-BC2CBB544F8D}"/>
            </c:ext>
          </c:extLst>
        </c:ser>
        <c:ser>
          <c:idx val="2"/>
          <c:order val="2"/>
          <c:tx>
            <c:strRef>
              <c:f>Sheet1!$D$5</c:f>
              <c:strCache>
                <c:ptCount val="1"/>
                <c:pt idx="0">
                  <c:v>Low_Int/R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Sheet1!$A$6:$A$10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Sheet1!$D$6:$D$10</c:f>
              <c:numCache>
                <c:formatCode>General</c:formatCode>
                <c:ptCount val="5"/>
                <c:pt idx="0">
                  <c:v>9.0068996329839612E-2</c:v>
                </c:pt>
                <c:pt idx="1">
                  <c:v>0.37329987029575779</c:v>
                </c:pt>
                <c:pt idx="2">
                  <c:v>0.21499250967730604</c:v>
                </c:pt>
                <c:pt idx="3">
                  <c:v>0.35801007694257414</c:v>
                </c:pt>
                <c:pt idx="4">
                  <c:v>0.30480992865364598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943-4CC8-B70B-BC2CBB544F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33382000"/>
        <c:axId val="533382784"/>
      </c:barChart>
      <c:catAx>
        <c:axId val="533382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382784"/>
        <c:crosses val="autoZero"/>
        <c:auto val="1"/>
        <c:lblAlgn val="ctr"/>
        <c:lblOffset val="100"/>
        <c:noMultiLvlLbl val="0"/>
      </c:catAx>
      <c:valAx>
        <c:axId val="533382784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382000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baseline="0">
                <a:solidFill>
                  <a:sysClr val="windowText" lastClr="000000"/>
                </a:solidFill>
              </a:rPr>
              <a:t>Network - 1</a:t>
            </a:r>
          </a:p>
          <a:p>
            <a:pPr>
              <a:defRPr/>
            </a:pPr>
            <a:r>
              <a:rPr lang="en-US" sz="1200" b="0" i="1" u="none" strike="noStrike" baseline="0">
                <a:solidFill>
                  <a:sysClr val="windowText" lastClr="000000"/>
                </a:solidFill>
                <a:effectLst/>
              </a:rPr>
              <a:t>Reachability Ratio </a:t>
            </a:r>
          </a:p>
          <a:p>
            <a:pPr>
              <a:defRPr/>
            </a:pPr>
            <a:r>
              <a:rPr lang="en-US" sz="1200" b="0" i="1" u="none" strike="noStrike" baseline="0">
                <a:solidFill>
                  <a:sysClr val="windowText" lastClr="000000"/>
                </a:solidFill>
                <a:effectLst/>
              </a:rPr>
              <a:t> </a:t>
            </a:r>
            <a:endParaRPr lang="en-US" sz="1200" b="0" i="1">
              <a:solidFill>
                <a:sysClr val="windowText" lastClr="000000"/>
              </a:solidFill>
            </a:endParaRPr>
          </a:p>
        </c:rich>
      </c:tx>
      <c:layout>
        <c:manualLayout>
          <c:xMode val="edge"/>
          <c:yMode val="edge"/>
          <c:x val="0.28999121596258876"/>
          <c:y val="3.33345786894658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Sheet1!$M$16</c:f>
              <c:strCache>
                <c:ptCount val="1"/>
                <c:pt idx="0">
                  <c:v>R/High_Int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Sheet1!$L$17:$L$21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Sheet1!$M$17:$M$21</c:f>
              <c:numCache>
                <c:formatCode>General</c:formatCode>
                <c:ptCount val="5"/>
                <c:pt idx="0">
                  <c:v>0.50820708936221892</c:v>
                </c:pt>
                <c:pt idx="1">
                  <c:v>0.96401171827110033</c:v>
                </c:pt>
                <c:pt idx="2">
                  <c:v>0.97668905149248197</c:v>
                </c:pt>
                <c:pt idx="3">
                  <c:v>0.86025004301738539</c:v>
                </c:pt>
                <c:pt idx="4">
                  <c:v>0.9308963391390932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CB-42A6-807C-020C9AC94CF6}"/>
            </c:ext>
          </c:extLst>
        </c:ser>
        <c:ser>
          <c:idx val="1"/>
          <c:order val="1"/>
          <c:tx>
            <c:strRef>
              <c:f>Sheet1!$N$16</c:f>
              <c:strCache>
                <c:ptCount val="1"/>
                <c:pt idx="0">
                  <c:v>R/Med_Int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Sheet1!$L$17:$L$21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Sheet1!$N$17:$N$21</c:f>
              <c:numCache>
                <c:formatCode>General</c:formatCode>
                <c:ptCount val="5"/>
                <c:pt idx="0">
                  <c:v>0.55446111838382606</c:v>
                </c:pt>
                <c:pt idx="1">
                  <c:v>0.95960389975001459</c:v>
                </c:pt>
                <c:pt idx="2">
                  <c:v>0.60352039021234827</c:v>
                </c:pt>
                <c:pt idx="3">
                  <c:v>0.87248177916468594</c:v>
                </c:pt>
                <c:pt idx="4">
                  <c:v>0.76815446055342296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CB-42A6-807C-020C9AC94CF6}"/>
            </c:ext>
          </c:extLst>
        </c:ser>
        <c:ser>
          <c:idx val="2"/>
          <c:order val="2"/>
          <c:tx>
            <c:strRef>
              <c:f>Sheet1!$O$16</c:f>
              <c:strCache>
                <c:ptCount val="1"/>
                <c:pt idx="0">
                  <c:v>R/Low_Int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Sheet1!$L$17:$L$21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Sheet1!$O$17:$O$21</c:f>
              <c:numCache>
                <c:formatCode>General</c:formatCode>
                <c:ptCount val="5"/>
                <c:pt idx="0">
                  <c:v>0.10708986281690346</c:v>
                </c:pt>
                <c:pt idx="1">
                  <c:v>0.90061085260373086</c:v>
                </c:pt>
                <c:pt idx="2">
                  <c:v>0.35208699813625377</c:v>
                </c:pt>
                <c:pt idx="3">
                  <c:v>0.7872740985793526</c:v>
                </c:pt>
                <c:pt idx="4">
                  <c:v>0.60599988079016176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ACB-42A6-807C-020C9AC94C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3379648"/>
        <c:axId val="410889968"/>
      </c:barChart>
      <c:catAx>
        <c:axId val="533379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0889968"/>
        <c:crosses val="autoZero"/>
        <c:auto val="1"/>
        <c:lblAlgn val="ctr"/>
        <c:lblOffset val="100"/>
        <c:noMultiLvlLbl val="0"/>
      </c:catAx>
      <c:valAx>
        <c:axId val="410889968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379648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100" b="1">
                <a:solidFill>
                  <a:sysClr val="windowText" lastClr="000000"/>
                </a:solidFill>
              </a:rPr>
              <a:t>Network -1 </a:t>
            </a:r>
          </a:p>
          <a:p>
            <a:pPr>
              <a:defRPr/>
            </a:pPr>
            <a:r>
              <a:rPr lang="en-US" sz="1100" b="0" i="1">
                <a:solidFill>
                  <a:sysClr val="windowText" lastClr="000000"/>
                </a:solidFill>
              </a:rPr>
              <a:t>Appreciation</a:t>
            </a:r>
            <a:r>
              <a:rPr lang="en-US" sz="1100" b="0" i="1" baseline="0">
                <a:solidFill>
                  <a:sysClr val="windowText" lastClr="000000"/>
                </a:solidFill>
              </a:rPr>
              <a:t> Ratio</a:t>
            </a:r>
            <a:endParaRPr lang="en-US" sz="1100" b="0" i="1">
              <a:solidFill>
                <a:sysClr val="windowText" lastClr="000000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Sheet1!$B$26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Sheet1!$B$27:$B$31</c:f>
              <c:numCache>
                <c:formatCode>General</c:formatCode>
                <c:ptCount val="5"/>
                <c:pt idx="0">
                  <c:v>7.7725008687594119E-2</c:v>
                </c:pt>
                <c:pt idx="1">
                  <c:v>9.7262442565350007E-2</c:v>
                </c:pt>
                <c:pt idx="2">
                  <c:v>7.218425421830954E-2</c:v>
                </c:pt>
                <c:pt idx="3">
                  <c:v>8.6200239391482303E-2</c:v>
                </c:pt>
                <c:pt idx="4">
                  <c:v>8.409591103903627E-2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CF-4452-BA69-6B1CA00EB464}"/>
            </c:ext>
          </c:extLst>
        </c:ser>
        <c:ser>
          <c:idx val="1"/>
          <c:order val="1"/>
          <c:tx>
            <c:strRef>
              <c:f>Sheet1!$C$26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Sheet1!$C$27:$C$31</c:f>
              <c:numCache>
                <c:formatCode>General</c:formatCode>
                <c:ptCount val="5"/>
                <c:pt idx="0">
                  <c:v>0.10089192632920194</c:v>
                </c:pt>
                <c:pt idx="1">
                  <c:v>0.13104753079269468</c:v>
                </c:pt>
                <c:pt idx="2">
                  <c:v>0.16867446619560614</c:v>
                </c:pt>
                <c:pt idx="3">
                  <c:v>0.14664658867137739</c:v>
                </c:pt>
                <c:pt idx="4">
                  <c:v>0.15886713772732552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1CF-4452-BA69-6B1CA00EB464}"/>
            </c:ext>
          </c:extLst>
        </c:ser>
        <c:ser>
          <c:idx val="2"/>
          <c:order val="2"/>
          <c:tx>
            <c:strRef>
              <c:f>Sheet1!$D$26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val>
            <c:numRef>
              <c:f>Sheet1!$D$27:$D$31</c:f>
              <c:numCache>
                <c:formatCode>General</c:formatCode>
                <c:ptCount val="5"/>
                <c:pt idx="0">
                  <c:v>2.8205722228657481E-2</c:v>
                </c:pt>
                <c:pt idx="1">
                  <c:v>3.2008957874821421E-2</c:v>
                </c:pt>
                <c:pt idx="2">
                  <c:v>7.5273176570523945E-2</c:v>
                </c:pt>
                <c:pt idx="3">
                  <c:v>5.249237422294295E-2</c:v>
                </c:pt>
                <c:pt idx="4">
                  <c:v>5.7647013398200699E-2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1CF-4452-BA69-6B1CA00EB4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414102208"/>
        <c:axId val="230880456"/>
      </c:barChart>
      <c:lineChart>
        <c:grouping val="standard"/>
        <c:varyColors val="0"/>
        <c:ser>
          <c:idx val="3"/>
          <c:order val="3"/>
          <c:tx>
            <c:strRef>
              <c:f>Sheet1!$E$26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Sheet1!$E$27:$E$31</c:f>
              <c:numCache>
                <c:formatCode>General</c:formatCode>
                <c:ptCount val="5"/>
                <c:pt idx="0">
                  <c:v>0.20682265724545354</c:v>
                </c:pt>
                <c:pt idx="1">
                  <c:v>0.26031893123286642</c:v>
                </c:pt>
                <c:pt idx="2">
                  <c:v>0.31613189698444011</c:v>
                </c:pt>
                <c:pt idx="3">
                  <c:v>0.28533920228580251</c:v>
                </c:pt>
                <c:pt idx="4">
                  <c:v>0.30061006216456276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1CF-4452-BA69-6B1CA00EB4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4102208"/>
        <c:axId val="230880456"/>
      </c:lineChart>
      <c:catAx>
        <c:axId val="41410220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0880456"/>
        <c:crosses val="autoZero"/>
        <c:auto val="1"/>
        <c:lblAlgn val="ctr"/>
        <c:lblOffset val="100"/>
        <c:noMultiLvlLbl val="0"/>
      </c:catAx>
      <c:valAx>
        <c:axId val="230880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4102208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100" b="1" baseline="0">
                <a:solidFill>
                  <a:sysClr val="windowText" lastClr="000000"/>
                </a:solidFill>
              </a:rPr>
              <a:t>Network-1</a:t>
            </a:r>
          </a:p>
          <a:p>
            <a:pPr>
              <a:defRPr/>
            </a:pPr>
            <a:r>
              <a:rPr lang="en-US" sz="1100" b="0" i="1" u="none" strike="noStrike" baseline="0">
                <a:solidFill>
                  <a:sysClr val="windowText" lastClr="000000"/>
                </a:solidFill>
                <a:effectLst/>
              </a:rPr>
              <a:t>Message Node Ratio </a:t>
            </a:r>
            <a:endParaRPr lang="en-US" sz="1100" b="0" i="1">
              <a:solidFill>
                <a:sysClr val="windowText" lastClr="000000"/>
              </a:solidFill>
            </a:endParaRPr>
          </a:p>
        </c:rich>
      </c:tx>
      <c:layout>
        <c:manualLayout>
          <c:xMode val="edge"/>
          <c:yMode val="edge"/>
          <c:x val="0.26499300130140846"/>
          <c:y val="1.98902653005016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Sheet1!$M$26:$M$30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Sheet1!$N$26:$N$30</c:f>
              <c:numCache>
                <c:formatCode>General</c:formatCode>
                <c:ptCount val="5"/>
                <c:pt idx="0">
                  <c:v>31.926116838487971</c:v>
                </c:pt>
                <c:pt idx="1">
                  <c:v>68.19072164948453</c:v>
                </c:pt>
                <c:pt idx="2">
                  <c:v>39.372852233676973</c:v>
                </c:pt>
                <c:pt idx="3">
                  <c:v>70.685567010309285</c:v>
                </c:pt>
                <c:pt idx="4">
                  <c:v>58.965635738831615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945-4B70-9D86-AF0FBA74A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4102992"/>
        <c:axId val="414103384"/>
      </c:lineChart>
      <c:catAx>
        <c:axId val="414102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4103384"/>
        <c:crosses val="autoZero"/>
        <c:auto val="1"/>
        <c:lblAlgn val="ctr"/>
        <c:lblOffset val="100"/>
        <c:noMultiLvlLbl val="0"/>
      </c:catAx>
      <c:valAx>
        <c:axId val="414103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410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baseline="0">
                <a:solidFill>
                  <a:sysClr val="windowText" lastClr="000000"/>
                </a:solidFill>
              </a:rPr>
              <a:t>Network - 2</a:t>
            </a:r>
          </a:p>
          <a:p>
            <a:pPr>
              <a:defRPr/>
            </a:pPr>
            <a:r>
              <a:rPr lang="en-US" sz="1400" b="0" i="1" u="none" strike="noStrike" baseline="0">
                <a:solidFill>
                  <a:sysClr val="windowText" lastClr="000000"/>
                </a:solidFill>
                <a:effectLst/>
              </a:rPr>
              <a:t>Interest Ratio</a:t>
            </a:r>
            <a:r>
              <a:rPr lang="en-US" sz="1400" b="0" i="0" u="none" strike="noStrike" baseline="0">
                <a:solidFill>
                  <a:sysClr val="windowText" lastClr="000000"/>
                </a:solidFill>
                <a:effectLst/>
              </a:rPr>
              <a:t> </a:t>
            </a:r>
            <a:endParaRPr lang="en-US">
              <a:solidFill>
                <a:sysClr val="windowText" lastClr="000000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High_Int/R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Sheet2!$A$4:$A$8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Sheet2!$B$4:$B$8</c:f>
              <c:numCache>
                <c:formatCode>General</c:formatCode>
                <c:ptCount val="5"/>
                <c:pt idx="0">
                  <c:v>0.30267000746915901</c:v>
                </c:pt>
                <c:pt idx="1">
                  <c:v>0.26736197963008429</c:v>
                </c:pt>
                <c:pt idx="2">
                  <c:v>0.3649289911695146</c:v>
                </c:pt>
                <c:pt idx="3">
                  <c:v>0.27239118232472553</c:v>
                </c:pt>
                <c:pt idx="4">
                  <c:v>0.29606577896898234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10-4738-9676-801E9736403D}"/>
            </c:ext>
          </c:extLst>
        </c:ser>
        <c:ser>
          <c:idx val="1"/>
          <c:order val="1"/>
          <c:tx>
            <c:strRef>
              <c:f>Sheet2!$C$3</c:f>
              <c:strCache>
                <c:ptCount val="1"/>
                <c:pt idx="0">
                  <c:v>Med_Int/R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Sheet2!$A$4:$A$8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Sheet2!$C$4:$C$8</c:f>
              <c:numCache>
                <c:formatCode>General</c:formatCode>
                <c:ptCount val="5"/>
                <c:pt idx="0">
                  <c:v>0.57481740770916712</c:v>
                </c:pt>
                <c:pt idx="1">
                  <c:v>0.50487326308084612</c:v>
                </c:pt>
                <c:pt idx="2">
                  <c:v>0.51437604809109627</c:v>
                </c:pt>
                <c:pt idx="3">
                  <c:v>0.51297279594910861</c:v>
                </c:pt>
                <c:pt idx="4">
                  <c:v>0.49258222082496556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F10-4738-9676-801E9736403D}"/>
            </c:ext>
          </c:extLst>
        </c:ser>
        <c:ser>
          <c:idx val="2"/>
          <c:order val="2"/>
          <c:tx>
            <c:strRef>
              <c:f>Sheet2!$D$3</c:f>
              <c:strCache>
                <c:ptCount val="1"/>
                <c:pt idx="0">
                  <c:v>Low_Int/R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Sheet2!$A$4:$A$8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Sheet2!$D$4:$D$8</c:f>
              <c:numCache>
                <c:formatCode>General</c:formatCode>
                <c:ptCount val="5"/>
                <c:pt idx="0">
                  <c:v>3.4512584821675081E-2</c:v>
                </c:pt>
                <c:pt idx="1">
                  <c:v>0.22776475728907059</c:v>
                </c:pt>
                <c:pt idx="2">
                  <c:v>0.12019496073938961</c:v>
                </c:pt>
                <c:pt idx="3">
                  <c:v>0.21463602172616644</c:v>
                </c:pt>
                <c:pt idx="4">
                  <c:v>0.21135200020605269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F10-4738-9676-801E973640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31477000"/>
        <c:axId val="531478176"/>
      </c:barChart>
      <c:catAx>
        <c:axId val="531477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478176"/>
        <c:crosses val="autoZero"/>
        <c:auto val="1"/>
        <c:lblAlgn val="ctr"/>
        <c:lblOffset val="100"/>
        <c:noMultiLvlLbl val="0"/>
      </c:catAx>
      <c:valAx>
        <c:axId val="531478176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47700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Appreciation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Sheet1!$R$48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Sheet1!$P$49:$P$54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Sheet1!$R$49:$R$54</c:f>
              <c:numCache>
                <c:formatCode>General</c:formatCode>
                <c:ptCount val="6"/>
                <c:pt idx="0">
                  <c:v>8.8062886085001277E-2</c:v>
                </c:pt>
                <c:pt idx="1">
                  <c:v>0.11881799296057734</c:v>
                </c:pt>
                <c:pt idx="2">
                  <c:v>8.4965866489256664E-2</c:v>
                </c:pt>
                <c:pt idx="3">
                  <c:v>0.11505422531461638</c:v>
                </c:pt>
                <c:pt idx="4">
                  <c:v>0.10028370327684569</c:v>
                </c:pt>
                <c:pt idx="5">
                  <c:v>0.11176739952831397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DE-409A-9157-9316841B9C4E}"/>
            </c:ext>
          </c:extLst>
        </c:ser>
        <c:ser>
          <c:idx val="2"/>
          <c:order val="2"/>
          <c:tx>
            <c:strRef>
              <c:f>Sheet1!$S$48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Sheet1!$P$49:$P$54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Sheet1!$S$49:$S$54</c:f>
              <c:numCache>
                <c:formatCode>General</c:formatCode>
                <c:ptCount val="6"/>
                <c:pt idx="0">
                  <c:v>2.2559512062902989E-2</c:v>
                </c:pt>
                <c:pt idx="1">
                  <c:v>7.7298190734689243E-2</c:v>
                </c:pt>
                <c:pt idx="2">
                  <c:v>0.18041635665261979</c:v>
                </c:pt>
                <c:pt idx="3">
                  <c:v>0.10932414602438403</c:v>
                </c:pt>
                <c:pt idx="4">
                  <c:v>0.14703760736106219</c:v>
                </c:pt>
                <c:pt idx="5">
                  <c:v>0.13326165653382294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1DE-409A-9157-9316841B9C4E}"/>
            </c:ext>
          </c:extLst>
        </c:ser>
        <c:ser>
          <c:idx val="3"/>
          <c:order val="3"/>
          <c:tx>
            <c:strRef>
              <c:f>Sheet1!$T$48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Sheet1!$P$49:$P$54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Sheet1!$T$49:$T$54</c:f>
              <c:numCache>
                <c:formatCode>General</c:formatCode>
                <c:ptCount val="6"/>
                <c:pt idx="0">
                  <c:v>0</c:v>
                </c:pt>
                <c:pt idx="1">
                  <c:v>2.8997889588184632E-2</c:v>
                </c:pt>
                <c:pt idx="2">
                  <c:v>0.10498236814826561</c:v>
                </c:pt>
                <c:pt idx="3">
                  <c:v>2.8161873994825764E-2</c:v>
                </c:pt>
                <c:pt idx="4">
                  <c:v>5.203442157651151E-2</c:v>
                </c:pt>
                <c:pt idx="5">
                  <c:v>5.6727359253448212E-2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1DE-409A-9157-9316841B9C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461020112"/>
        <c:axId val="461015520"/>
      </c:barChart>
      <c:lineChart>
        <c:grouping val="stacked"/>
        <c:varyColors val="0"/>
        <c:ser>
          <c:idx val="0"/>
          <c:order val="0"/>
          <c:tx>
            <c:strRef>
              <c:f>Sheet1!$Q$48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Sheet1!$P$49:$P$54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Sheet1!$Q$49:$Q$54</c:f>
              <c:numCache>
                <c:formatCode>General</c:formatCode>
                <c:ptCount val="6"/>
                <c:pt idx="0">
                  <c:v>0.11062239814790428</c:v>
                </c:pt>
                <c:pt idx="1">
                  <c:v>0.21023790225767497</c:v>
                </c:pt>
                <c:pt idx="2">
                  <c:v>0.33023447390802441</c:v>
                </c:pt>
                <c:pt idx="3">
                  <c:v>0.23608299893472612</c:v>
                </c:pt>
                <c:pt idx="4">
                  <c:v>0.2662191608101343</c:v>
                </c:pt>
                <c:pt idx="5">
                  <c:v>0.27636433939882904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1DE-409A-9157-9316841B9C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61020112"/>
        <c:axId val="461015520"/>
      </c:lineChart>
      <c:catAx>
        <c:axId val="46102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015520"/>
        <c:crosses val="autoZero"/>
        <c:auto val="1"/>
        <c:lblAlgn val="ctr"/>
        <c:lblOffset val="100"/>
        <c:noMultiLvlLbl val="0"/>
      </c:catAx>
      <c:valAx>
        <c:axId val="4610155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020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1" baseline="0">
                <a:solidFill>
                  <a:sysClr val="windowText" lastClr="000000"/>
                </a:solidFill>
                <a:effectLst/>
              </a:rPr>
              <a:t>Network - 2</a:t>
            </a:r>
            <a:endParaRPr lang="en-US" sz="1400" b="1" i="1">
              <a:solidFill>
                <a:sysClr val="windowText" lastClr="000000"/>
              </a:solidFill>
              <a:effectLst/>
            </a:endParaRPr>
          </a:p>
          <a:p>
            <a:pPr>
              <a:defRPr/>
            </a:pPr>
            <a:r>
              <a:rPr lang="en-US" sz="1400" b="0" i="1" baseline="0">
                <a:solidFill>
                  <a:sysClr val="windowText" lastClr="000000"/>
                </a:solidFill>
                <a:effectLst/>
              </a:rPr>
              <a:t>Reachability Ratio </a:t>
            </a:r>
            <a:endParaRPr lang="en-US" sz="1400" b="0" i="1">
              <a:solidFill>
                <a:sysClr val="windowText" lastClr="000000"/>
              </a:solidFill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Sheet2!$Q$2:$Q$3</c:f>
              <c:strCache>
                <c:ptCount val="2"/>
                <c:pt idx="1">
                  <c:v>R/High_Int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Sheet2!$P$4:$P$8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Sheet2!$Q$4:$Q$8</c:f>
              <c:numCache>
                <c:formatCode>General</c:formatCode>
                <c:ptCount val="5"/>
                <c:pt idx="0">
                  <c:v>0.58053097629745998</c:v>
                </c:pt>
                <c:pt idx="1">
                  <c:v>0.78680798071458169</c:v>
                </c:pt>
                <c:pt idx="2">
                  <c:v>0.76947902904448218</c:v>
                </c:pt>
                <c:pt idx="3">
                  <c:v>0.7470425245548078</c:v>
                </c:pt>
                <c:pt idx="4">
                  <c:v>0.79372077057881041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B9-4424-9164-EB0E91B8E16D}"/>
            </c:ext>
          </c:extLst>
        </c:ser>
        <c:ser>
          <c:idx val="1"/>
          <c:order val="1"/>
          <c:tx>
            <c:strRef>
              <c:f>Sheet2!$R$2:$R$3</c:f>
              <c:strCache>
                <c:ptCount val="2"/>
                <c:pt idx="0">
                  <c:v>Reachability Ratio (Sender)</c:v>
                </c:pt>
                <c:pt idx="1">
                  <c:v>R/Med_Int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Sheet2!$P$4:$P$8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Sheet2!$R$4:$R$8</c:f>
              <c:numCache>
                <c:formatCode>General</c:formatCode>
                <c:ptCount val="5"/>
                <c:pt idx="0">
                  <c:v>0.61975192067645601</c:v>
                </c:pt>
                <c:pt idx="1">
                  <c:v>0.77380500812817421</c:v>
                </c:pt>
                <c:pt idx="2">
                  <c:v>0.63408064805641928</c:v>
                </c:pt>
                <c:pt idx="3">
                  <c:v>0.73846113999894025</c:v>
                </c:pt>
                <c:pt idx="4">
                  <c:v>0.709326753852486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9B9-4424-9164-EB0E91B8E16D}"/>
            </c:ext>
          </c:extLst>
        </c:ser>
        <c:ser>
          <c:idx val="2"/>
          <c:order val="2"/>
          <c:tx>
            <c:strRef>
              <c:f>Sheet2!$S$2:$S$3</c:f>
              <c:strCache>
                <c:ptCount val="2"/>
                <c:pt idx="0">
                  <c:v>Reachability Ratio (Sender)</c:v>
                </c:pt>
                <c:pt idx="1">
                  <c:v>R/Low_Int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Sheet2!$P$4:$P$8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Sheet2!$S$4:$S$8</c:f>
              <c:numCache>
                <c:formatCode>General</c:formatCode>
                <c:ptCount val="5"/>
                <c:pt idx="0">
                  <c:v>3.382881053692019E-2</c:v>
                </c:pt>
                <c:pt idx="1">
                  <c:v>0.34056872662548182</c:v>
                </c:pt>
                <c:pt idx="2">
                  <c:v>0.10983154595049628</c:v>
                </c:pt>
                <c:pt idx="3">
                  <c:v>0.28609670605916415</c:v>
                </c:pt>
                <c:pt idx="4">
                  <c:v>0.28724008889172858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9B9-4424-9164-EB0E91B8E1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1477392"/>
        <c:axId val="531476608"/>
      </c:barChart>
      <c:catAx>
        <c:axId val="531477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476608"/>
        <c:crosses val="autoZero"/>
        <c:auto val="1"/>
        <c:lblAlgn val="ctr"/>
        <c:lblOffset val="100"/>
        <c:noMultiLvlLbl val="0"/>
      </c:catAx>
      <c:valAx>
        <c:axId val="531476608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477392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Sheet2!$V$3</c:f>
              <c:strCache>
                <c:ptCount val="1"/>
                <c:pt idx="0">
                  <c:v>AI/FW&gt; 0.6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Sheet2!$V$4:$V$8</c:f>
              <c:numCache>
                <c:formatCode>General</c:formatCode>
                <c:ptCount val="5"/>
                <c:pt idx="0">
                  <c:v>0.95236516853932418</c:v>
                </c:pt>
                <c:pt idx="1">
                  <c:v>1.0164438202247197</c:v>
                </c:pt>
                <c:pt idx="2">
                  <c:v>1.0713539325842696</c:v>
                </c:pt>
                <c:pt idx="3">
                  <c:v>1.0103202247191012</c:v>
                </c:pt>
                <c:pt idx="4">
                  <c:v>1.0364550561797743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E4-4216-99FF-E3AA6B55EAB0}"/>
            </c:ext>
          </c:extLst>
        </c:ser>
        <c:ser>
          <c:idx val="1"/>
          <c:order val="1"/>
          <c:tx>
            <c:strRef>
              <c:f>Sheet2!$W$3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Sheet2!$W$4:$W$8</c:f>
              <c:numCache>
                <c:formatCode>General</c:formatCode>
                <c:ptCount val="5"/>
                <c:pt idx="0">
                  <c:v>4.5578651685393344E-2</c:v>
                </c:pt>
                <c:pt idx="1">
                  <c:v>3.3280898876404522E-2</c:v>
                </c:pt>
                <c:pt idx="2">
                  <c:v>2.4938202247191031E-2</c:v>
                </c:pt>
                <c:pt idx="3">
                  <c:v>3.0095505617977539E-2</c:v>
                </c:pt>
                <c:pt idx="4">
                  <c:v>2.9589887640449473E-2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E4-4216-99FF-E3AA6B55EAB0}"/>
            </c:ext>
          </c:extLst>
        </c:ser>
        <c:ser>
          <c:idx val="2"/>
          <c:order val="2"/>
          <c:tx>
            <c:strRef>
              <c:f>Sheet2!$X$3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val>
            <c:numRef>
              <c:f>Sheet2!$X$4:$X$8</c:f>
              <c:numCache>
                <c:formatCode>General</c:formatCode>
                <c:ptCount val="5"/>
                <c:pt idx="0">
                  <c:v>6.6573033707865159E-3</c:v>
                </c:pt>
                <c:pt idx="1">
                  <c:v>9.8707865168539272E-3</c:v>
                </c:pt>
                <c:pt idx="2">
                  <c:v>6.3988764044943863E-3</c:v>
                </c:pt>
                <c:pt idx="3">
                  <c:v>6.8146067415730312E-3</c:v>
                </c:pt>
                <c:pt idx="4">
                  <c:v>8.3033707865168456E-3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3E4-4216-99FF-E3AA6B55EA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531479744"/>
        <c:axId val="531480136"/>
      </c:barChart>
      <c:lineChart>
        <c:grouping val="standard"/>
        <c:varyColors val="0"/>
        <c:ser>
          <c:idx val="3"/>
          <c:order val="3"/>
          <c:tx>
            <c:strRef>
              <c:f>Sheet2!$Y$3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Sheet2!$Y$4:$Y$8</c:f>
              <c:numCache>
                <c:formatCode>General</c:formatCode>
                <c:ptCount val="5"/>
                <c:pt idx="0">
                  <c:v>1.0046011235955039</c:v>
                </c:pt>
                <c:pt idx="1">
                  <c:v>1.0595955056179771</c:v>
                </c:pt>
                <c:pt idx="2">
                  <c:v>1.1026910112359558</c:v>
                </c:pt>
                <c:pt idx="3">
                  <c:v>1.0472303370786527</c:v>
                </c:pt>
                <c:pt idx="4">
                  <c:v>1.0743483146067412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3E4-4216-99FF-E3AA6B55EA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31479744"/>
        <c:axId val="531480136"/>
      </c:lineChart>
      <c:catAx>
        <c:axId val="53147974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480136"/>
        <c:crosses val="autoZero"/>
        <c:auto val="1"/>
        <c:lblAlgn val="ctr"/>
        <c:lblOffset val="100"/>
        <c:noMultiLvlLbl val="0"/>
      </c:catAx>
      <c:valAx>
        <c:axId val="5314801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479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ysClr val="windowText" lastClr="000000"/>
                </a:solidFill>
              </a:rPr>
              <a:t>Network</a:t>
            </a:r>
            <a:r>
              <a:rPr lang="en-US" b="1" baseline="0">
                <a:solidFill>
                  <a:sysClr val="windowText" lastClr="000000"/>
                </a:solidFill>
              </a:rPr>
              <a:t> -2 </a:t>
            </a:r>
          </a:p>
          <a:p>
            <a:pPr>
              <a:defRPr/>
            </a:pPr>
            <a:r>
              <a:rPr lang="en-US" b="0" i="1" baseline="0">
                <a:solidFill>
                  <a:sysClr val="windowText" lastClr="000000"/>
                </a:solidFill>
              </a:rPr>
              <a:t>Message Node Ratio</a:t>
            </a:r>
            <a:endParaRPr lang="en-US" b="0" i="1">
              <a:solidFill>
                <a:sysClr val="windowText" lastClr="000000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Sheet2!$AA$4:$AA$8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Sheet2!$AB$4:$AB$8</c:f>
              <c:numCache>
                <c:formatCode>General</c:formatCode>
                <c:ptCount val="5"/>
                <c:pt idx="0">
                  <c:v>128.405</c:v>
                </c:pt>
                <c:pt idx="1">
                  <c:v>173.6225</c:v>
                </c:pt>
                <c:pt idx="2">
                  <c:v>130.5035</c:v>
                </c:pt>
                <c:pt idx="3">
                  <c:v>169.2115</c:v>
                </c:pt>
                <c:pt idx="4">
                  <c:v>168.45249999999999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391-4607-8C3A-0A7D281BCC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2084224"/>
        <c:axId val="412085400"/>
      </c:lineChart>
      <c:catAx>
        <c:axId val="412084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085400"/>
        <c:crosses val="autoZero"/>
        <c:auto val="1"/>
        <c:lblAlgn val="ctr"/>
        <c:lblOffset val="100"/>
        <c:noMultiLvlLbl val="0"/>
      </c:catAx>
      <c:valAx>
        <c:axId val="4120854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08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ysClr val="windowText" lastClr="000000"/>
                </a:solidFill>
              </a:rPr>
              <a:t>NETWORK - 3</a:t>
            </a:r>
          </a:p>
          <a:p>
            <a:pPr>
              <a:defRPr/>
            </a:pPr>
            <a:r>
              <a:rPr lang="en-US" sz="1400" i="1">
                <a:solidFill>
                  <a:sysClr val="windowText" lastClr="000000"/>
                </a:solidFill>
              </a:rPr>
              <a:t>Interest Ratio (Nodes)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High_Int/R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Sheet3!$A$4:$A$8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Sheet3!$B$4:$B$8</c:f>
              <c:numCache>
                <c:formatCode>General</c:formatCode>
                <c:ptCount val="5"/>
                <c:pt idx="0">
                  <c:v>0.30047136892691634</c:v>
                </c:pt>
                <c:pt idx="1">
                  <c:v>0.28172282823613504</c:v>
                </c:pt>
                <c:pt idx="2">
                  <c:v>0.34263581307011876</c:v>
                </c:pt>
                <c:pt idx="3">
                  <c:v>0.30173342258846142</c:v>
                </c:pt>
                <c:pt idx="4">
                  <c:v>0.29921652738521504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B9-415B-A848-9A23EB3C91B8}"/>
            </c:ext>
          </c:extLst>
        </c:ser>
        <c:ser>
          <c:idx val="1"/>
          <c:order val="1"/>
          <c:tx>
            <c:strRef>
              <c:f>Sheet3!$C$3</c:f>
              <c:strCache>
                <c:ptCount val="1"/>
                <c:pt idx="0">
                  <c:v>Med_Int/R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Sheet3!$A$4:$A$8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Sheet3!$C$4:$C$8</c:f>
              <c:numCache>
                <c:formatCode>General</c:formatCode>
                <c:ptCount val="5"/>
                <c:pt idx="0">
                  <c:v>0.58496640748516016</c:v>
                </c:pt>
                <c:pt idx="1">
                  <c:v>0.54278897745957932</c:v>
                </c:pt>
                <c:pt idx="2">
                  <c:v>0.56571540910430651</c:v>
                </c:pt>
                <c:pt idx="3">
                  <c:v>0.53442339340955647</c:v>
                </c:pt>
                <c:pt idx="4">
                  <c:v>0.53745093325292403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0B9-415B-A848-9A23EB3C91B8}"/>
            </c:ext>
          </c:extLst>
        </c:ser>
        <c:ser>
          <c:idx val="2"/>
          <c:order val="2"/>
          <c:tx>
            <c:strRef>
              <c:f>Sheet3!$D$3</c:f>
              <c:strCache>
                <c:ptCount val="1"/>
                <c:pt idx="0">
                  <c:v>Low_Int/R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Sheet3!$A$4:$A$8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Sheet3!$D$4:$D$8</c:f>
              <c:numCache>
                <c:formatCode>General</c:formatCode>
                <c:ptCount val="5"/>
                <c:pt idx="0">
                  <c:v>1.9006668032369067E-2</c:v>
                </c:pt>
                <c:pt idx="1">
                  <c:v>0.17548819430428494</c:v>
                </c:pt>
                <c:pt idx="2">
                  <c:v>9.1013857190653732E-2</c:v>
                </c:pt>
                <c:pt idx="3">
                  <c:v>0.16384318400198339</c:v>
                </c:pt>
                <c:pt idx="4">
                  <c:v>0.16333253936185949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0B9-415B-A848-9A23EB3C91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12083440"/>
        <c:axId val="412082264"/>
      </c:barChart>
      <c:catAx>
        <c:axId val="412083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082264"/>
        <c:crosses val="autoZero"/>
        <c:auto val="1"/>
        <c:lblAlgn val="ctr"/>
        <c:lblOffset val="100"/>
        <c:noMultiLvlLbl val="0"/>
      </c:catAx>
      <c:valAx>
        <c:axId val="412082264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08344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Network - 3</a:t>
            </a:r>
          </a:p>
          <a:p>
            <a:pPr>
              <a:defRPr/>
            </a:pPr>
            <a:r>
              <a:rPr lang="en-US" sz="1400" i="1"/>
              <a:t>Reachability</a:t>
            </a:r>
            <a:r>
              <a:rPr lang="en-US" sz="1400" i="1" baseline="0"/>
              <a:t> Ratio  </a:t>
            </a:r>
            <a:endParaRPr lang="en-US" sz="1400" i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Sheet3!$G$11</c:f>
              <c:strCache>
                <c:ptCount val="1"/>
                <c:pt idx="0">
                  <c:v>R/High_Int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Sheet3!$F$12:$F$16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Sheet3!$G$12:$G$16</c:f>
              <c:numCache>
                <c:formatCode>General</c:formatCode>
                <c:ptCount val="5"/>
                <c:pt idx="0">
                  <c:v>0.59069748995990823</c:v>
                </c:pt>
                <c:pt idx="1">
                  <c:v>0.72250943607154605</c:v>
                </c:pt>
                <c:pt idx="2">
                  <c:v>0.69573215702641322</c:v>
                </c:pt>
                <c:pt idx="3">
                  <c:v>0.73104175189692466</c:v>
                </c:pt>
                <c:pt idx="4">
                  <c:v>0.71402547341113221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88-4018-A890-97075F1D0A45}"/>
            </c:ext>
          </c:extLst>
        </c:ser>
        <c:ser>
          <c:idx val="1"/>
          <c:order val="1"/>
          <c:tx>
            <c:strRef>
              <c:f>Sheet3!$H$11</c:f>
              <c:strCache>
                <c:ptCount val="1"/>
                <c:pt idx="0">
                  <c:v>R/Med_Int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Sheet3!$F$12:$F$16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Sheet3!$H$12:$H$16</c:f>
              <c:numCache>
                <c:formatCode>General</c:formatCode>
                <c:ptCount val="5"/>
                <c:pt idx="0">
                  <c:v>0.62320875186515834</c:v>
                </c:pt>
                <c:pt idx="1">
                  <c:v>0.72614847858151721</c:v>
                </c:pt>
                <c:pt idx="2">
                  <c:v>0.62508913851184877</c:v>
                </c:pt>
                <c:pt idx="3">
                  <c:v>0.69312668652550147</c:v>
                </c:pt>
                <c:pt idx="4">
                  <c:v>0.68009774488455754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F88-4018-A890-97075F1D0A45}"/>
            </c:ext>
          </c:extLst>
        </c:ser>
        <c:ser>
          <c:idx val="2"/>
          <c:order val="2"/>
          <c:tx>
            <c:strRef>
              <c:f>Sheet3!$I$11</c:f>
              <c:strCache>
                <c:ptCount val="1"/>
                <c:pt idx="0">
                  <c:v>R/Low_Int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Sheet3!$F$12:$F$16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Sheet3!$I$12:$I$16</c:f>
              <c:numCache>
                <c:formatCode>General</c:formatCode>
                <c:ptCount val="5"/>
                <c:pt idx="0">
                  <c:v>1.9726223668682232E-2</c:v>
                </c:pt>
                <c:pt idx="1">
                  <c:v>0.22501922488766274</c:v>
                </c:pt>
                <c:pt idx="2">
                  <c:v>5.8234598151936441E-2</c:v>
                </c:pt>
                <c:pt idx="3">
                  <c:v>0.16719389618728309</c:v>
                </c:pt>
                <c:pt idx="4">
                  <c:v>0.18176024156584711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F88-4018-A890-97075F1D0A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2085008"/>
        <c:axId val="412085792"/>
      </c:barChart>
      <c:catAx>
        <c:axId val="412085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085792"/>
        <c:crosses val="autoZero"/>
        <c:auto val="1"/>
        <c:lblAlgn val="ctr"/>
        <c:lblOffset val="100"/>
        <c:noMultiLvlLbl val="0"/>
      </c:catAx>
      <c:valAx>
        <c:axId val="412085792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085008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Network - 3</a:t>
            </a:r>
          </a:p>
          <a:p>
            <a:pPr>
              <a:defRPr/>
            </a:pPr>
            <a:r>
              <a:rPr lang="en-US"/>
              <a:t>Appriceation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Sheet3!$L$3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Sheet3!$L$4:$L$8</c:f>
              <c:numCache>
                <c:formatCode>General</c:formatCode>
                <c:ptCount val="5"/>
                <c:pt idx="0">
                  <c:v>1.6398430533262041</c:v>
                </c:pt>
                <c:pt idx="1">
                  <c:v>1.7090779382914199</c:v>
                </c:pt>
                <c:pt idx="2">
                  <c:v>1.7395220260388784</c:v>
                </c:pt>
                <c:pt idx="3">
                  <c:v>1.7058105939004806</c:v>
                </c:pt>
                <c:pt idx="4">
                  <c:v>1.6981380417335461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34-4B6A-8EF9-F2B78F62EBB6}"/>
            </c:ext>
          </c:extLst>
        </c:ser>
        <c:ser>
          <c:idx val="1"/>
          <c:order val="1"/>
          <c:tx>
            <c:strRef>
              <c:f>Sheet3!$M$3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Sheet3!$M$4:$M$8</c:f>
              <c:numCache>
                <c:formatCode>General</c:formatCode>
                <c:ptCount val="5"/>
                <c:pt idx="0">
                  <c:v>9.9233101480292463E-3</c:v>
                </c:pt>
                <c:pt idx="1">
                  <c:v>7.0982700196183359E-3</c:v>
                </c:pt>
                <c:pt idx="2">
                  <c:v>8.2254324950954173E-3</c:v>
                </c:pt>
                <c:pt idx="3">
                  <c:v>1.2145532370251478E-2</c:v>
                </c:pt>
                <c:pt idx="4">
                  <c:v>8.1933297663634753E-3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34-4B6A-8EF9-F2B78F62EBB6}"/>
            </c:ext>
          </c:extLst>
        </c:ser>
        <c:ser>
          <c:idx val="2"/>
          <c:order val="2"/>
          <c:tx>
            <c:strRef>
              <c:f>Sheet3!$N$3</c:f>
              <c:strCache>
                <c:ptCount val="1"/>
                <c:pt idx="0">
                  <c:v>AI/FW &lt; 0.3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val>
            <c:numRef>
              <c:f>Sheet3!$N$4:$N$8</c:f>
              <c:numCache>
                <c:formatCode>General</c:formatCode>
                <c:ptCount val="5"/>
                <c:pt idx="0">
                  <c:v>3.5598359193864801E-3</c:v>
                </c:pt>
                <c:pt idx="1">
                  <c:v>3.2388086320670577E-3</c:v>
                </c:pt>
                <c:pt idx="2">
                  <c:v>3.1175316568574979E-3</c:v>
                </c:pt>
                <c:pt idx="3">
                  <c:v>3.3850543962903527E-3</c:v>
                </c:pt>
                <c:pt idx="4">
                  <c:v>3.5491350098091662E-3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34-4B6A-8EF9-F2B78F62EB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227844216"/>
        <c:axId val="227844608"/>
      </c:barChart>
      <c:lineChart>
        <c:grouping val="standard"/>
        <c:varyColors val="0"/>
        <c:ser>
          <c:idx val="3"/>
          <c:order val="3"/>
          <c:tx>
            <c:strRef>
              <c:f>Sheet3!$O$3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Sheet3!$O$4:$O$8</c:f>
              <c:numCache>
                <c:formatCode>General</c:formatCode>
                <c:ptCount val="5"/>
                <c:pt idx="0">
                  <c:v>1.6533261993936212</c:v>
                </c:pt>
                <c:pt idx="1">
                  <c:v>1.7194150169431053</c:v>
                </c:pt>
                <c:pt idx="2">
                  <c:v>1.7508649901908324</c:v>
                </c:pt>
                <c:pt idx="3">
                  <c:v>1.7213411806670238</c:v>
                </c:pt>
                <c:pt idx="4">
                  <c:v>1.7098805065097196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134-4B6A-8EF9-F2B78F62EB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7844216"/>
        <c:axId val="227844608"/>
      </c:lineChart>
      <c:catAx>
        <c:axId val="227844216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7844608"/>
        <c:crosses val="autoZero"/>
        <c:auto val="1"/>
        <c:lblAlgn val="ctr"/>
        <c:lblOffset val="100"/>
        <c:noMultiLvlLbl val="0"/>
      </c:catAx>
      <c:valAx>
        <c:axId val="22784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7844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1">
                <a:solidFill>
                  <a:sysClr val="windowText" lastClr="000000"/>
                </a:solidFill>
              </a:rPr>
              <a:t>Network - 3</a:t>
            </a:r>
          </a:p>
          <a:p>
            <a:pPr>
              <a:defRPr/>
            </a:pPr>
            <a:r>
              <a:rPr lang="en-US" b="0" i="1">
                <a:solidFill>
                  <a:sysClr val="windowText" lastClr="000000"/>
                </a:solidFill>
              </a:rPr>
              <a:t>Message Node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Sheet3!$Q$4:$Q$8</c:f>
              <c:strCache>
                <c:ptCount val="5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</c:strCache>
            </c:strRef>
          </c:cat>
          <c:val>
            <c:numRef>
              <c:f>Sheet3!$R$4:$R$8</c:f>
              <c:numCache>
                <c:formatCode>General</c:formatCode>
                <c:ptCount val="5"/>
                <c:pt idx="0">
                  <c:v>199.39111111111112</c:v>
                </c:pt>
                <c:pt idx="1">
                  <c:v>248.01809523809524</c:v>
                </c:pt>
                <c:pt idx="2">
                  <c:v>203.80984126984126</c:v>
                </c:pt>
                <c:pt idx="3">
                  <c:v>241.57809523809524</c:v>
                </c:pt>
                <c:pt idx="4">
                  <c:v>242.4479365079365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861-488B-A897-03D4C2C565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31479352"/>
        <c:axId val="206578424"/>
      </c:lineChart>
      <c:catAx>
        <c:axId val="531479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578424"/>
        <c:crosses val="autoZero"/>
        <c:auto val="1"/>
        <c:lblAlgn val="ctr"/>
        <c:lblOffset val="100"/>
        <c:noMultiLvlLbl val="0"/>
      </c:catAx>
      <c:valAx>
        <c:axId val="2065784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479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Message</a:t>
            </a:r>
            <a:r>
              <a:rPr lang="en-US" baseline="0"/>
              <a:t> Node Ratio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Sheet1!$A$67:$A$72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Sheet1!$B$67:$B$72</c:f>
              <c:numCache>
                <c:formatCode>General</c:formatCode>
                <c:ptCount val="6"/>
                <c:pt idx="0">
                  <c:v>1.6162177173007497E-2</c:v>
                </c:pt>
                <c:pt idx="1">
                  <c:v>0.16700143472022955</c:v>
                </c:pt>
                <c:pt idx="2">
                  <c:v>1.410669704534988E-2</c:v>
                </c:pt>
                <c:pt idx="3">
                  <c:v>1.5372424722662441E-2</c:v>
                </c:pt>
                <c:pt idx="4">
                  <c:v>1.4178522705125707E-2</c:v>
                </c:pt>
                <c:pt idx="5">
                  <c:v>1.4909269249632172E-2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55A-4CA0-B155-7A496953DB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62933360"/>
        <c:axId val="462932376"/>
      </c:lineChart>
      <c:catAx>
        <c:axId val="462933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32376"/>
        <c:crosses val="autoZero"/>
        <c:auto val="1"/>
        <c:lblAlgn val="ctr"/>
        <c:lblOffset val="100"/>
        <c:noMultiLvlLbl val="0"/>
      </c:catAx>
      <c:valAx>
        <c:axId val="462932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33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Message Node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Sheet1!$P$67:$P$72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Sheet1!$Q$67:$Q$72</c:f>
              <c:numCache>
                <c:formatCode>General</c:formatCode>
                <c:ptCount val="6"/>
                <c:pt idx="0">
                  <c:v>4.3553094365037792E-2</c:v>
                </c:pt>
                <c:pt idx="1">
                  <c:v>1.4087234351551532E-2</c:v>
                </c:pt>
                <c:pt idx="2">
                  <c:v>1.4603302052491595E-2</c:v>
                </c:pt>
                <c:pt idx="3">
                  <c:v>1.7600096770291521E-2</c:v>
                </c:pt>
                <c:pt idx="4">
                  <c:v>1.6660941257299895E-2</c:v>
                </c:pt>
                <c:pt idx="5">
                  <c:v>1.5151515151515152E-2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91E-45BE-9DC2-BF4FC4C589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2285032"/>
        <c:axId val="382285688"/>
      </c:lineChart>
      <c:catAx>
        <c:axId val="38228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2285688"/>
        <c:crosses val="autoZero"/>
        <c:auto val="1"/>
        <c:lblAlgn val="ctr"/>
        <c:lblOffset val="100"/>
        <c:noMultiLvlLbl val="0"/>
      </c:catAx>
      <c:valAx>
        <c:axId val="382285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2285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Appreciation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Sheet1!$AI$48</c:f>
              <c:strCache>
                <c:ptCount val="1"/>
                <c:pt idx="0">
                  <c:v>AI/FW&lt; 0.3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Sheet1!$AG$49:$AG$54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Sheet1!$AI$49:$AI$54</c:f>
              <c:numCache>
                <c:formatCode>General</c:formatCode>
                <c:ptCount val="6"/>
                <c:pt idx="0">
                  <c:v>0.12091072579489698</c:v>
                </c:pt>
                <c:pt idx="1">
                  <c:v>0.12223683134112835</c:v>
                </c:pt>
                <c:pt idx="2">
                  <c:v>8.9879731384612374E-2</c:v>
                </c:pt>
                <c:pt idx="3">
                  <c:v>0.11432151947643716</c:v>
                </c:pt>
                <c:pt idx="4">
                  <c:v>9.6313067113091538E-2</c:v>
                </c:pt>
                <c:pt idx="5">
                  <c:v>0.10632732631639409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34-42E9-ACB4-F816090DF438}"/>
            </c:ext>
          </c:extLst>
        </c:ser>
        <c:ser>
          <c:idx val="2"/>
          <c:order val="2"/>
          <c:tx>
            <c:strRef>
              <c:f>Sheet1!$AJ$48</c:f>
              <c:strCache>
                <c:ptCount val="1"/>
                <c:pt idx="0">
                  <c:v>AI/FW 0.3 - 0.5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Sheet1!$AG$49:$AG$54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Sheet1!$AJ$49:$AJ$54</c:f>
              <c:numCache>
                <c:formatCode>General</c:formatCode>
                <c:ptCount val="6"/>
                <c:pt idx="0">
                  <c:v>8.7885046096464123E-2</c:v>
                </c:pt>
                <c:pt idx="1">
                  <c:v>6.7249949719677515E-2</c:v>
                </c:pt>
                <c:pt idx="2">
                  <c:v>0.17905230523000534</c:v>
                </c:pt>
                <c:pt idx="3">
                  <c:v>0.13028671143614756</c:v>
                </c:pt>
                <c:pt idx="4">
                  <c:v>0.1608103687536574</c:v>
                </c:pt>
                <c:pt idx="5">
                  <c:v>0.15193801639951421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34-42E9-ACB4-F816090DF438}"/>
            </c:ext>
          </c:extLst>
        </c:ser>
        <c:ser>
          <c:idx val="3"/>
          <c:order val="3"/>
          <c:tx>
            <c:strRef>
              <c:f>Sheet1!$AK$48</c:f>
              <c:strCache>
                <c:ptCount val="1"/>
                <c:pt idx="0">
                  <c:v>AI/FW &gt; 0.6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Sheet1!$AG$49:$AG$54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Sheet1!$AK$49:$AK$54</c:f>
              <c:numCache>
                <c:formatCode>General</c:formatCode>
                <c:ptCount val="6"/>
                <c:pt idx="0">
                  <c:v>1.2218949435444279E-2</c:v>
                </c:pt>
                <c:pt idx="1">
                  <c:v>1.9265152064653776E-2</c:v>
                </c:pt>
                <c:pt idx="2">
                  <c:v>0.10661117493847362</c:v>
                </c:pt>
                <c:pt idx="3">
                  <c:v>4.6036909533909633E-2</c:v>
                </c:pt>
                <c:pt idx="4">
                  <c:v>6.1510239155240558E-2</c:v>
                </c:pt>
                <c:pt idx="5">
                  <c:v>6.8162958025252879E-2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C34-42E9-ACB4-F816090DF4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572278384"/>
        <c:axId val="572284616"/>
      </c:barChart>
      <c:lineChart>
        <c:grouping val="stacked"/>
        <c:varyColors val="0"/>
        <c:ser>
          <c:idx val="0"/>
          <c:order val="0"/>
          <c:tx>
            <c:strRef>
              <c:f>Sheet1!$AH$48</c:f>
              <c:strCache>
                <c:ptCount val="1"/>
                <c:pt idx="0">
                  <c:v>AI/FW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Sheet1!$AG$49:$AG$54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Sheet1!$AH$49:$AH$54</c:f>
              <c:numCache>
                <c:formatCode>General</c:formatCode>
                <c:ptCount val="6"/>
                <c:pt idx="0">
                  <c:v>0.20985124562724725</c:v>
                </c:pt>
                <c:pt idx="1">
                  <c:v>0.21158410167799979</c:v>
                </c:pt>
                <c:pt idx="2">
                  <c:v>0.33059318677089494</c:v>
                </c:pt>
                <c:pt idx="3">
                  <c:v>0.26074117020094739</c:v>
                </c:pt>
                <c:pt idx="4">
                  <c:v>0.28207512892835229</c:v>
                </c:pt>
                <c:pt idx="5">
                  <c:v>0.29616476737519676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C34-42E9-ACB4-F816090DF4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72278384"/>
        <c:axId val="572284616"/>
      </c:lineChart>
      <c:catAx>
        <c:axId val="57227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2284616"/>
        <c:crosses val="autoZero"/>
        <c:auto val="1"/>
        <c:lblAlgn val="ctr"/>
        <c:lblOffset val="100"/>
        <c:noMultiLvlLbl val="0"/>
      </c:catAx>
      <c:valAx>
        <c:axId val="572284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227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Message - Post Node Ratio </a:t>
            </a:r>
          </a:p>
        </c:rich>
      </c:tx>
      <c:layout>
        <c:manualLayout>
          <c:xMode val="edge"/>
          <c:yMode val="edge"/>
          <c:x val="0.26154457274465259"/>
          <c:y val="3.7037037037037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Sheet1!$AG$67:$AG$72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Sheet1!$AH$67:$AH$72</c:f>
              <c:numCache>
                <c:formatCode>General</c:formatCode>
                <c:ptCount val="6"/>
                <c:pt idx="0">
                  <c:v>5.9715271538045289E-2</c:v>
                </c:pt>
                <c:pt idx="1">
                  <c:v>0.18108866907178109</c:v>
                </c:pt>
                <c:pt idx="2">
                  <c:v>2.8709999097841474E-2</c:v>
                </c:pt>
                <c:pt idx="3">
                  <c:v>3.297252149295396E-2</c:v>
                </c:pt>
                <c:pt idx="4">
                  <c:v>3.0839463962425602E-2</c:v>
                </c:pt>
                <c:pt idx="5">
                  <c:v>3.0060784401147324E-2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85F-42F8-BE15-FEFAF7518D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764128"/>
        <c:axId val="566766424"/>
      </c:lineChart>
      <c:catAx>
        <c:axId val="566764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766424"/>
        <c:crosses val="autoZero"/>
        <c:auto val="1"/>
        <c:lblAlgn val="ctr"/>
        <c:lblOffset val="100"/>
        <c:noMultiLvlLbl val="0"/>
      </c:catAx>
      <c:valAx>
        <c:axId val="566766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764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Interest 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Sheet1!$AH$11</c:f>
              <c:strCache>
                <c:ptCount val="1"/>
                <c:pt idx="0">
                  <c:v>High_Int/Recv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Sheet1!$AG$12:$AG$17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Sheet1!$AH$12:$AH$17</c:f>
              <c:numCache>
                <c:formatCode>General</c:formatCode>
                <c:ptCount val="6"/>
                <c:pt idx="0">
                  <c:v>0.22231068960806388</c:v>
                </c:pt>
                <c:pt idx="1">
                  <c:v>0.52698652330633711</c:v>
                </c:pt>
                <c:pt idx="2">
                  <c:v>0.22565235281114937</c:v>
                </c:pt>
                <c:pt idx="3">
                  <c:v>0.2297435062404222</c:v>
                </c:pt>
                <c:pt idx="4">
                  <c:v>0.2231615120274911</c:v>
                </c:pt>
                <c:pt idx="5">
                  <c:v>0.24833059800386797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84-468A-BE84-77BCAFD7AF05}"/>
            </c:ext>
          </c:extLst>
        </c:ser>
        <c:ser>
          <c:idx val="1"/>
          <c:order val="1"/>
          <c:tx>
            <c:strRef>
              <c:f>Sheet1!$AI$11</c:f>
              <c:strCache>
                <c:ptCount val="1"/>
                <c:pt idx="0">
                  <c:v>Med_Int/Recv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Sheet1!$AG$12:$AG$17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Sheet1!$AI$12:$AI$17</c:f>
              <c:numCache>
                <c:formatCode>General</c:formatCode>
                <c:ptCount val="6"/>
                <c:pt idx="0">
                  <c:v>0.39070555717234828</c:v>
                </c:pt>
                <c:pt idx="1">
                  <c:v>0.22703661858404595</c:v>
                </c:pt>
                <c:pt idx="2">
                  <c:v>0.38963883262940585</c:v>
                </c:pt>
                <c:pt idx="3">
                  <c:v>0.38813847742741836</c:v>
                </c:pt>
                <c:pt idx="4">
                  <c:v>0.39226336508765081</c:v>
                </c:pt>
                <c:pt idx="5">
                  <c:v>0.37529062584049661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84-468A-BE84-77BCAFD7AF05}"/>
            </c:ext>
          </c:extLst>
        </c:ser>
        <c:ser>
          <c:idx val="2"/>
          <c:order val="2"/>
          <c:tx>
            <c:strRef>
              <c:f>Sheet1!$AJ$11</c:f>
              <c:strCache>
                <c:ptCount val="1"/>
                <c:pt idx="0">
                  <c:v>Low_Int/Recv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Sheet1!$AG$12:$AG$17</c:f>
              <c:strCache>
                <c:ptCount val="6"/>
                <c:pt idx="0">
                  <c:v>Mix - A</c:v>
                </c:pt>
                <c:pt idx="1">
                  <c:v>Mix - B</c:v>
                </c:pt>
                <c:pt idx="2">
                  <c:v>Mix - C</c:v>
                </c:pt>
                <c:pt idx="3">
                  <c:v>Mix - D</c:v>
                </c:pt>
                <c:pt idx="4">
                  <c:v>Mix - E</c:v>
                </c:pt>
                <c:pt idx="5">
                  <c:v>Mix - F</c:v>
                </c:pt>
              </c:strCache>
            </c:strRef>
          </c:cat>
          <c:val>
            <c:numRef>
              <c:f>Sheet1!$AJ$12:$AJ$17</c:f>
              <c:numCache>
                <c:formatCode>General</c:formatCode>
                <c:ptCount val="6"/>
                <c:pt idx="0">
                  <c:v>0.38698375321958789</c:v>
                </c:pt>
                <c:pt idx="1">
                  <c:v>0.24597685810961645</c:v>
                </c:pt>
                <c:pt idx="2">
                  <c:v>0.38470881455944478</c:v>
                </c:pt>
                <c:pt idx="3">
                  <c:v>0.38211801633215964</c:v>
                </c:pt>
                <c:pt idx="4">
                  <c:v>0.38457512288485801</c:v>
                </c:pt>
                <c:pt idx="5">
                  <c:v>0.37637877615563542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B84-468A-BE84-77BCAFD7AF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65498424"/>
        <c:axId val="565493176"/>
      </c:barChart>
      <c:catAx>
        <c:axId val="565498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5493176"/>
        <c:crosses val="autoZero"/>
        <c:auto val="1"/>
        <c:lblAlgn val="ctr"/>
        <c:lblOffset val="100"/>
        <c:noMultiLvlLbl val="0"/>
      </c:catAx>
      <c:valAx>
        <c:axId val="565493176"/>
        <c:scaling>
          <c:orientation val="minMax"/>
          <c:max val="1.100000000000000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5498424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F3AE0E-1A3B-4270-8AC3-29CE0C5A2BA9}" type="doc">
      <dgm:prSet loTypeId="urn:microsoft.com/office/officeart/2005/8/layout/pyramid1" loCatId="pyramid" qsTypeId="urn:microsoft.com/office/officeart/2005/8/quickstyle/3d3" qsCatId="3D" csTypeId="urn:microsoft.com/office/officeart/2005/8/colors/accent1_2" csCatId="accent1" phldr="1"/>
      <dgm:spPr/>
    </dgm:pt>
    <dgm:pt modelId="{E20C9F5C-3687-4FDB-AA85-CAD98F4D081A}">
      <dgm:prSet phldrT="[Text]" custT="1"/>
      <dgm:spPr/>
      <dgm:t>
        <a:bodyPr/>
        <a:lstStyle/>
        <a:p>
          <a:r>
            <a:rPr lang="en-US" sz="1400" dirty="0"/>
            <a:t>large</a:t>
          </a:r>
          <a:endParaRPr lang="en-US" sz="4700" dirty="0"/>
        </a:p>
      </dgm:t>
    </dgm:pt>
    <dgm:pt modelId="{C83D1A7D-643A-4A36-B2C6-91A43A882C0E}" type="parTrans" cxnId="{5FCDB3A2-9C07-4C6F-B65B-9DFD68D6CB9F}">
      <dgm:prSet/>
      <dgm:spPr/>
      <dgm:t>
        <a:bodyPr/>
        <a:lstStyle/>
        <a:p>
          <a:endParaRPr lang="en-US"/>
        </a:p>
      </dgm:t>
    </dgm:pt>
    <dgm:pt modelId="{DB285594-458D-4D8B-A9B6-37720A004A79}" type="sibTrans" cxnId="{5FCDB3A2-9C07-4C6F-B65B-9DFD68D6CB9F}">
      <dgm:prSet/>
      <dgm:spPr/>
      <dgm:t>
        <a:bodyPr/>
        <a:lstStyle/>
        <a:p>
          <a:endParaRPr lang="en-US"/>
        </a:p>
      </dgm:t>
    </dgm:pt>
    <dgm:pt modelId="{1281E61F-8AA0-47A6-8F9C-435A55E29A19}">
      <dgm:prSet phldrT="[Text]" custT="1"/>
      <dgm:spPr/>
      <dgm:t>
        <a:bodyPr/>
        <a:lstStyle/>
        <a:p>
          <a:r>
            <a:rPr lang="en-US" sz="1400"/>
            <a:t>small</a:t>
          </a:r>
          <a:endParaRPr lang="en-US" sz="4700"/>
        </a:p>
      </dgm:t>
    </dgm:pt>
    <dgm:pt modelId="{2AA36DC4-7A6D-4C77-B45C-0193C69A414E}" type="parTrans" cxnId="{555F6174-3F28-4180-92D1-3D6736B3FE3F}">
      <dgm:prSet/>
      <dgm:spPr/>
      <dgm:t>
        <a:bodyPr/>
        <a:lstStyle/>
        <a:p>
          <a:endParaRPr lang="en-US"/>
        </a:p>
      </dgm:t>
    </dgm:pt>
    <dgm:pt modelId="{F470B547-95B4-48A0-BB79-023F01A5F441}" type="sibTrans" cxnId="{555F6174-3F28-4180-92D1-3D6736B3FE3F}">
      <dgm:prSet/>
      <dgm:spPr/>
      <dgm:t>
        <a:bodyPr/>
        <a:lstStyle/>
        <a:p>
          <a:endParaRPr lang="en-US"/>
        </a:p>
      </dgm:t>
    </dgm:pt>
    <dgm:pt modelId="{8116045F-98C0-4F0F-BC45-52B917BA1096}">
      <dgm:prSet phldrT="[Text]" custT="1"/>
      <dgm:spPr/>
      <dgm:t>
        <a:bodyPr/>
        <a:lstStyle/>
        <a:p>
          <a:r>
            <a:rPr lang="en-US" sz="1400" dirty="0"/>
            <a:t>medium</a:t>
          </a:r>
          <a:endParaRPr lang="en-US" sz="4700" dirty="0"/>
        </a:p>
      </dgm:t>
    </dgm:pt>
    <dgm:pt modelId="{6FB2B3B5-9E0B-4B6C-94A6-D11BFFBDE01A}" type="sibTrans" cxnId="{6DEE8477-659B-420A-A8FD-4CAD1208AB69}">
      <dgm:prSet/>
      <dgm:spPr/>
      <dgm:t>
        <a:bodyPr/>
        <a:lstStyle/>
        <a:p>
          <a:endParaRPr lang="en-US"/>
        </a:p>
      </dgm:t>
    </dgm:pt>
    <dgm:pt modelId="{457F4082-5F6D-49E5-B63C-DEC4DA6B6651}" type="parTrans" cxnId="{6DEE8477-659B-420A-A8FD-4CAD1208AB69}">
      <dgm:prSet/>
      <dgm:spPr/>
      <dgm:t>
        <a:bodyPr/>
        <a:lstStyle/>
        <a:p>
          <a:endParaRPr lang="en-US"/>
        </a:p>
      </dgm:t>
    </dgm:pt>
    <dgm:pt modelId="{856AB9F1-67B0-4E52-AA94-75BA2FE7A889}" type="pres">
      <dgm:prSet presAssocID="{4FF3AE0E-1A3B-4270-8AC3-29CE0C5A2BA9}" presName="Name0" presStyleCnt="0">
        <dgm:presLayoutVars>
          <dgm:dir/>
          <dgm:animLvl val="lvl"/>
          <dgm:resizeHandles val="exact"/>
        </dgm:presLayoutVars>
      </dgm:prSet>
      <dgm:spPr/>
    </dgm:pt>
    <dgm:pt modelId="{C37EB444-3C77-4525-AC71-02A23E959C61}" type="pres">
      <dgm:prSet presAssocID="{E20C9F5C-3687-4FDB-AA85-CAD98F4D081A}" presName="Name8" presStyleCnt="0"/>
      <dgm:spPr/>
    </dgm:pt>
    <dgm:pt modelId="{B439879E-4040-49A7-AAE1-FCF1C2F639DC}" type="pres">
      <dgm:prSet presAssocID="{E20C9F5C-3687-4FDB-AA85-CAD98F4D081A}" presName="level" presStyleLbl="node1" presStyleIdx="0" presStyleCnt="3">
        <dgm:presLayoutVars>
          <dgm:chMax val="1"/>
          <dgm:bulletEnabled val="1"/>
        </dgm:presLayoutVars>
      </dgm:prSet>
      <dgm:spPr/>
    </dgm:pt>
    <dgm:pt modelId="{A582FC14-F830-43AF-8A79-6D39F04B361E}" type="pres">
      <dgm:prSet presAssocID="{E20C9F5C-3687-4FDB-AA85-CAD98F4D081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5633B7-02AF-4477-8291-8588572ED2EB}" type="pres">
      <dgm:prSet presAssocID="{8116045F-98C0-4F0F-BC45-52B917BA1096}" presName="Name8" presStyleCnt="0"/>
      <dgm:spPr/>
    </dgm:pt>
    <dgm:pt modelId="{DB5C7E91-43AB-469B-BAE9-E236F4C2FFD5}" type="pres">
      <dgm:prSet presAssocID="{8116045F-98C0-4F0F-BC45-52B917BA1096}" presName="level" presStyleLbl="node1" presStyleIdx="1" presStyleCnt="3">
        <dgm:presLayoutVars>
          <dgm:chMax val="1"/>
          <dgm:bulletEnabled val="1"/>
        </dgm:presLayoutVars>
      </dgm:prSet>
      <dgm:spPr/>
    </dgm:pt>
    <dgm:pt modelId="{F8439466-283E-4B01-A227-140E043DD14C}" type="pres">
      <dgm:prSet presAssocID="{8116045F-98C0-4F0F-BC45-52B917BA109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E11871A9-E6AA-48A4-A92D-C29C979FAF98}" type="pres">
      <dgm:prSet presAssocID="{1281E61F-8AA0-47A6-8F9C-435A55E29A19}" presName="Name8" presStyleCnt="0"/>
      <dgm:spPr/>
    </dgm:pt>
    <dgm:pt modelId="{C481CC18-E6D2-43F4-BAEF-975313893E94}" type="pres">
      <dgm:prSet presAssocID="{1281E61F-8AA0-47A6-8F9C-435A55E29A19}" presName="level" presStyleLbl="node1" presStyleIdx="2" presStyleCnt="3">
        <dgm:presLayoutVars>
          <dgm:chMax val="1"/>
          <dgm:bulletEnabled val="1"/>
        </dgm:presLayoutVars>
      </dgm:prSet>
      <dgm:spPr/>
    </dgm:pt>
    <dgm:pt modelId="{4356DF35-C9AD-472B-AD23-E1B628036C6F}" type="pres">
      <dgm:prSet presAssocID="{1281E61F-8AA0-47A6-8F9C-435A55E29A19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F3C5CBA-7658-4F21-B507-D06E249564B6}" type="presOf" srcId="{8116045F-98C0-4F0F-BC45-52B917BA1096}" destId="{F8439466-283E-4B01-A227-140E043DD14C}" srcOrd="1" destOrd="0" presId="urn:microsoft.com/office/officeart/2005/8/layout/pyramid1"/>
    <dgm:cxn modelId="{B2B0626B-3687-4263-B5A8-EED1D14FCF0C}" type="presOf" srcId="{1281E61F-8AA0-47A6-8F9C-435A55E29A19}" destId="{C481CC18-E6D2-43F4-BAEF-975313893E94}" srcOrd="0" destOrd="0" presId="urn:microsoft.com/office/officeart/2005/8/layout/pyramid1"/>
    <dgm:cxn modelId="{555F6174-3F28-4180-92D1-3D6736B3FE3F}" srcId="{4FF3AE0E-1A3B-4270-8AC3-29CE0C5A2BA9}" destId="{1281E61F-8AA0-47A6-8F9C-435A55E29A19}" srcOrd="2" destOrd="0" parTransId="{2AA36DC4-7A6D-4C77-B45C-0193C69A414E}" sibTransId="{F470B547-95B4-48A0-BB79-023F01A5F441}"/>
    <dgm:cxn modelId="{6DEE8477-659B-420A-A8FD-4CAD1208AB69}" srcId="{4FF3AE0E-1A3B-4270-8AC3-29CE0C5A2BA9}" destId="{8116045F-98C0-4F0F-BC45-52B917BA1096}" srcOrd="1" destOrd="0" parTransId="{457F4082-5F6D-49E5-B63C-DEC4DA6B6651}" sibTransId="{6FB2B3B5-9E0B-4B6C-94A6-D11BFFBDE01A}"/>
    <dgm:cxn modelId="{AD815320-E67E-4EF1-A6B5-B065B4B783F9}" type="presOf" srcId="{E20C9F5C-3687-4FDB-AA85-CAD98F4D081A}" destId="{B439879E-4040-49A7-AAE1-FCF1C2F639DC}" srcOrd="0" destOrd="0" presId="urn:microsoft.com/office/officeart/2005/8/layout/pyramid1"/>
    <dgm:cxn modelId="{928F434A-1484-4317-BD0A-EC0F2785BE95}" type="presOf" srcId="{E20C9F5C-3687-4FDB-AA85-CAD98F4D081A}" destId="{A582FC14-F830-43AF-8A79-6D39F04B361E}" srcOrd="1" destOrd="0" presId="urn:microsoft.com/office/officeart/2005/8/layout/pyramid1"/>
    <dgm:cxn modelId="{2011C15D-BD8B-4F85-A80D-C947ABD452E1}" type="presOf" srcId="{8116045F-98C0-4F0F-BC45-52B917BA1096}" destId="{DB5C7E91-43AB-469B-BAE9-E236F4C2FFD5}" srcOrd="0" destOrd="0" presId="urn:microsoft.com/office/officeart/2005/8/layout/pyramid1"/>
    <dgm:cxn modelId="{5FCDB3A2-9C07-4C6F-B65B-9DFD68D6CB9F}" srcId="{4FF3AE0E-1A3B-4270-8AC3-29CE0C5A2BA9}" destId="{E20C9F5C-3687-4FDB-AA85-CAD98F4D081A}" srcOrd="0" destOrd="0" parTransId="{C83D1A7D-643A-4A36-B2C6-91A43A882C0E}" sibTransId="{DB285594-458D-4D8B-A9B6-37720A004A79}"/>
    <dgm:cxn modelId="{64A9368D-979B-4CF6-8494-74804A440B64}" type="presOf" srcId="{1281E61F-8AA0-47A6-8F9C-435A55E29A19}" destId="{4356DF35-C9AD-472B-AD23-E1B628036C6F}" srcOrd="1" destOrd="0" presId="urn:microsoft.com/office/officeart/2005/8/layout/pyramid1"/>
    <dgm:cxn modelId="{9EFD0603-6D7D-44A1-A49B-52A80C000801}" type="presOf" srcId="{4FF3AE0E-1A3B-4270-8AC3-29CE0C5A2BA9}" destId="{856AB9F1-67B0-4E52-AA94-75BA2FE7A889}" srcOrd="0" destOrd="0" presId="urn:microsoft.com/office/officeart/2005/8/layout/pyramid1"/>
    <dgm:cxn modelId="{3CEC8DF2-5D44-419F-B513-0ACCFB2C493A}" type="presParOf" srcId="{856AB9F1-67B0-4E52-AA94-75BA2FE7A889}" destId="{C37EB444-3C77-4525-AC71-02A23E959C61}" srcOrd="0" destOrd="0" presId="urn:microsoft.com/office/officeart/2005/8/layout/pyramid1"/>
    <dgm:cxn modelId="{27E65378-EFBC-4A29-AB75-3ABEC4F95CD4}" type="presParOf" srcId="{C37EB444-3C77-4525-AC71-02A23E959C61}" destId="{B439879E-4040-49A7-AAE1-FCF1C2F639DC}" srcOrd="0" destOrd="0" presId="urn:microsoft.com/office/officeart/2005/8/layout/pyramid1"/>
    <dgm:cxn modelId="{C221B58E-7C0F-41B5-8140-56794C20BEC1}" type="presParOf" srcId="{C37EB444-3C77-4525-AC71-02A23E959C61}" destId="{A582FC14-F830-43AF-8A79-6D39F04B361E}" srcOrd="1" destOrd="0" presId="urn:microsoft.com/office/officeart/2005/8/layout/pyramid1"/>
    <dgm:cxn modelId="{13D089E5-5713-41B1-A08D-1E292B7057AA}" type="presParOf" srcId="{856AB9F1-67B0-4E52-AA94-75BA2FE7A889}" destId="{C95633B7-02AF-4477-8291-8588572ED2EB}" srcOrd="1" destOrd="0" presId="urn:microsoft.com/office/officeart/2005/8/layout/pyramid1"/>
    <dgm:cxn modelId="{6627D7DF-63C3-4CC6-8C29-A15EBA99198B}" type="presParOf" srcId="{C95633B7-02AF-4477-8291-8588572ED2EB}" destId="{DB5C7E91-43AB-469B-BAE9-E236F4C2FFD5}" srcOrd="0" destOrd="0" presId="urn:microsoft.com/office/officeart/2005/8/layout/pyramid1"/>
    <dgm:cxn modelId="{2AB05C04-D856-49F8-B01F-15DE31234032}" type="presParOf" srcId="{C95633B7-02AF-4477-8291-8588572ED2EB}" destId="{F8439466-283E-4B01-A227-140E043DD14C}" srcOrd="1" destOrd="0" presId="urn:microsoft.com/office/officeart/2005/8/layout/pyramid1"/>
    <dgm:cxn modelId="{2BA59FD2-6096-4D8B-A1E1-D21A7DE5CC7C}" type="presParOf" srcId="{856AB9F1-67B0-4E52-AA94-75BA2FE7A889}" destId="{E11871A9-E6AA-48A4-A92D-C29C979FAF98}" srcOrd="2" destOrd="0" presId="urn:microsoft.com/office/officeart/2005/8/layout/pyramid1"/>
    <dgm:cxn modelId="{42AA0789-690D-4179-8BFD-EA4CE7AAA445}" type="presParOf" srcId="{E11871A9-E6AA-48A4-A92D-C29C979FAF98}" destId="{C481CC18-E6D2-43F4-BAEF-975313893E94}" srcOrd="0" destOrd="0" presId="urn:microsoft.com/office/officeart/2005/8/layout/pyramid1"/>
    <dgm:cxn modelId="{9D922EC7-ACDC-4995-9610-5F35559544F2}" type="presParOf" srcId="{E11871A9-E6AA-48A4-A92D-C29C979FAF98}" destId="{4356DF35-C9AD-472B-AD23-E1B628036C6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B5F29E-7A4F-4C52-BDD3-7D68E8AD6F7C}" type="doc">
      <dgm:prSet loTypeId="urn:microsoft.com/office/officeart/2005/8/layout/pyramid1" loCatId="pyramid" qsTypeId="urn:microsoft.com/office/officeart/2005/8/quickstyle/3d3" qsCatId="3D" csTypeId="urn:microsoft.com/office/officeart/2005/8/colors/accent1_2" csCatId="accent1" phldr="1"/>
      <dgm:spPr/>
    </dgm:pt>
    <dgm:pt modelId="{A2B5D14C-6C67-4BBB-A796-9048C74A3264}">
      <dgm:prSet phldrT="[Text]" custT="1"/>
      <dgm:spPr/>
      <dgm:t>
        <a:bodyPr/>
        <a:lstStyle/>
        <a:p>
          <a:r>
            <a:rPr lang="en-US" sz="1400" dirty="0"/>
            <a:t>large</a:t>
          </a:r>
          <a:endParaRPr lang="en-US" sz="3900" dirty="0"/>
        </a:p>
      </dgm:t>
    </dgm:pt>
    <dgm:pt modelId="{3E9A92D9-AC37-4575-BBE4-737A5DD88510}" type="parTrans" cxnId="{599EE4F9-70FB-4A33-BD7F-F7A32598E1E3}">
      <dgm:prSet/>
      <dgm:spPr/>
      <dgm:t>
        <a:bodyPr/>
        <a:lstStyle/>
        <a:p>
          <a:endParaRPr lang="en-US"/>
        </a:p>
      </dgm:t>
    </dgm:pt>
    <dgm:pt modelId="{5457048B-900B-4414-A642-3B5BD6ADF59C}" type="sibTrans" cxnId="{599EE4F9-70FB-4A33-BD7F-F7A32598E1E3}">
      <dgm:prSet/>
      <dgm:spPr/>
      <dgm:t>
        <a:bodyPr/>
        <a:lstStyle/>
        <a:p>
          <a:endParaRPr lang="en-US"/>
        </a:p>
      </dgm:t>
    </dgm:pt>
    <dgm:pt modelId="{8467E876-EC17-4A80-B417-A2C162B9FC42}">
      <dgm:prSet phldrT="[Text]" custT="1"/>
      <dgm:spPr/>
      <dgm:t>
        <a:bodyPr/>
        <a:lstStyle/>
        <a:p>
          <a:r>
            <a:rPr lang="en-US" sz="1400"/>
            <a:t>medium</a:t>
          </a:r>
          <a:endParaRPr lang="en-US" sz="3900"/>
        </a:p>
      </dgm:t>
    </dgm:pt>
    <dgm:pt modelId="{40A70F3A-8169-408B-AAE5-B63214E3450D}" type="parTrans" cxnId="{ED39A121-6645-4A99-8EF9-F3721987503F}">
      <dgm:prSet/>
      <dgm:spPr/>
      <dgm:t>
        <a:bodyPr/>
        <a:lstStyle/>
        <a:p>
          <a:endParaRPr lang="en-US"/>
        </a:p>
      </dgm:t>
    </dgm:pt>
    <dgm:pt modelId="{F98A413F-CFA1-4E87-BA57-0948401B5F1A}" type="sibTrans" cxnId="{ED39A121-6645-4A99-8EF9-F3721987503F}">
      <dgm:prSet/>
      <dgm:spPr/>
      <dgm:t>
        <a:bodyPr/>
        <a:lstStyle/>
        <a:p>
          <a:endParaRPr lang="en-US"/>
        </a:p>
      </dgm:t>
    </dgm:pt>
    <dgm:pt modelId="{6FD0269E-9131-47C4-B12D-B1C82A66D546}">
      <dgm:prSet phldrT="[Text]" custT="1"/>
      <dgm:spPr/>
      <dgm:t>
        <a:bodyPr/>
        <a:lstStyle/>
        <a:p>
          <a:r>
            <a:rPr lang="en-US" sz="1400"/>
            <a:t>small</a:t>
          </a:r>
          <a:endParaRPr lang="en-US" sz="3900"/>
        </a:p>
      </dgm:t>
    </dgm:pt>
    <dgm:pt modelId="{DDA35CEB-8765-44AE-8C99-50AB269C29C4}" type="parTrans" cxnId="{4CC9C996-EC64-4DDF-9F3A-9D97DA666A89}">
      <dgm:prSet/>
      <dgm:spPr/>
      <dgm:t>
        <a:bodyPr/>
        <a:lstStyle/>
        <a:p>
          <a:endParaRPr lang="en-US"/>
        </a:p>
      </dgm:t>
    </dgm:pt>
    <dgm:pt modelId="{129D5D01-6DB1-476C-9560-F4B054E719F0}" type="sibTrans" cxnId="{4CC9C996-EC64-4DDF-9F3A-9D97DA666A89}">
      <dgm:prSet/>
      <dgm:spPr/>
      <dgm:t>
        <a:bodyPr/>
        <a:lstStyle/>
        <a:p>
          <a:endParaRPr lang="en-US"/>
        </a:p>
      </dgm:t>
    </dgm:pt>
    <dgm:pt modelId="{3BFF320D-F4B9-4DC7-990E-40672264BD4C}" type="pres">
      <dgm:prSet presAssocID="{3BB5F29E-7A4F-4C52-BDD3-7D68E8AD6F7C}" presName="Name0" presStyleCnt="0">
        <dgm:presLayoutVars>
          <dgm:dir/>
          <dgm:animLvl val="lvl"/>
          <dgm:resizeHandles val="exact"/>
        </dgm:presLayoutVars>
      </dgm:prSet>
      <dgm:spPr/>
    </dgm:pt>
    <dgm:pt modelId="{92DAF4A5-74F3-403B-9402-ADCEB5F500EF}" type="pres">
      <dgm:prSet presAssocID="{A2B5D14C-6C67-4BBB-A796-9048C74A3264}" presName="Name8" presStyleCnt="0"/>
      <dgm:spPr/>
    </dgm:pt>
    <dgm:pt modelId="{63025160-7950-4FC7-A3F7-911BE8254477}" type="pres">
      <dgm:prSet presAssocID="{A2B5D14C-6C67-4BBB-A796-9048C74A3264}" presName="level" presStyleLbl="node1" presStyleIdx="0" presStyleCnt="3">
        <dgm:presLayoutVars>
          <dgm:chMax val="1"/>
          <dgm:bulletEnabled val="1"/>
        </dgm:presLayoutVars>
      </dgm:prSet>
      <dgm:spPr/>
    </dgm:pt>
    <dgm:pt modelId="{09BD8BCF-ECF7-4D15-AF55-BA0B0AAC42B4}" type="pres">
      <dgm:prSet presAssocID="{A2B5D14C-6C67-4BBB-A796-9048C74A326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BF4815A-C846-453E-83FE-887A8BAF3A28}" type="pres">
      <dgm:prSet presAssocID="{8467E876-EC17-4A80-B417-A2C162B9FC42}" presName="Name8" presStyleCnt="0"/>
      <dgm:spPr/>
    </dgm:pt>
    <dgm:pt modelId="{DBDDDC67-D0DF-47CF-AF35-27D841D50D9E}" type="pres">
      <dgm:prSet presAssocID="{8467E876-EC17-4A80-B417-A2C162B9FC42}" presName="level" presStyleLbl="node1" presStyleIdx="1" presStyleCnt="3">
        <dgm:presLayoutVars>
          <dgm:chMax val="1"/>
          <dgm:bulletEnabled val="1"/>
        </dgm:presLayoutVars>
      </dgm:prSet>
      <dgm:spPr/>
    </dgm:pt>
    <dgm:pt modelId="{9505D8D1-3A1D-4DE6-B6DB-85021B2203E6}" type="pres">
      <dgm:prSet presAssocID="{8467E876-EC17-4A80-B417-A2C162B9FC4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5480CB8-E34A-4DB7-8DE1-AD60924981E8}" type="pres">
      <dgm:prSet presAssocID="{6FD0269E-9131-47C4-B12D-B1C82A66D546}" presName="Name8" presStyleCnt="0"/>
      <dgm:spPr/>
    </dgm:pt>
    <dgm:pt modelId="{0F09F836-21EA-4F05-9D76-28B89B542F05}" type="pres">
      <dgm:prSet presAssocID="{6FD0269E-9131-47C4-B12D-B1C82A66D546}" presName="level" presStyleLbl="node1" presStyleIdx="2" presStyleCnt="3">
        <dgm:presLayoutVars>
          <dgm:chMax val="1"/>
          <dgm:bulletEnabled val="1"/>
        </dgm:presLayoutVars>
      </dgm:prSet>
      <dgm:spPr/>
    </dgm:pt>
    <dgm:pt modelId="{649C60F1-CF89-413F-9CCA-E33FA03FAF18}" type="pres">
      <dgm:prSet presAssocID="{6FD0269E-9131-47C4-B12D-B1C82A66D546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CB459DF-92AA-4089-8803-52E953287835}" type="presOf" srcId="{6FD0269E-9131-47C4-B12D-B1C82A66D546}" destId="{0F09F836-21EA-4F05-9D76-28B89B542F05}" srcOrd="0" destOrd="0" presId="urn:microsoft.com/office/officeart/2005/8/layout/pyramid1"/>
    <dgm:cxn modelId="{2ACFD239-C72C-48F9-AE77-0B7C0D4CDA45}" type="presOf" srcId="{A2B5D14C-6C67-4BBB-A796-9048C74A3264}" destId="{63025160-7950-4FC7-A3F7-911BE8254477}" srcOrd="0" destOrd="0" presId="urn:microsoft.com/office/officeart/2005/8/layout/pyramid1"/>
    <dgm:cxn modelId="{4CC9C996-EC64-4DDF-9F3A-9D97DA666A89}" srcId="{3BB5F29E-7A4F-4C52-BDD3-7D68E8AD6F7C}" destId="{6FD0269E-9131-47C4-B12D-B1C82A66D546}" srcOrd="2" destOrd="0" parTransId="{DDA35CEB-8765-44AE-8C99-50AB269C29C4}" sibTransId="{129D5D01-6DB1-476C-9560-F4B054E719F0}"/>
    <dgm:cxn modelId="{5B3AA558-7B51-4456-82F0-971E6654AEA7}" type="presOf" srcId="{8467E876-EC17-4A80-B417-A2C162B9FC42}" destId="{DBDDDC67-D0DF-47CF-AF35-27D841D50D9E}" srcOrd="0" destOrd="0" presId="urn:microsoft.com/office/officeart/2005/8/layout/pyramid1"/>
    <dgm:cxn modelId="{6C678FAA-D298-4182-98F6-572B711F79E1}" type="presOf" srcId="{A2B5D14C-6C67-4BBB-A796-9048C74A3264}" destId="{09BD8BCF-ECF7-4D15-AF55-BA0B0AAC42B4}" srcOrd="1" destOrd="0" presId="urn:microsoft.com/office/officeart/2005/8/layout/pyramid1"/>
    <dgm:cxn modelId="{8D24D70C-0204-4550-86B5-FFC8AABB61C1}" type="presOf" srcId="{3BB5F29E-7A4F-4C52-BDD3-7D68E8AD6F7C}" destId="{3BFF320D-F4B9-4DC7-990E-40672264BD4C}" srcOrd="0" destOrd="0" presId="urn:microsoft.com/office/officeart/2005/8/layout/pyramid1"/>
    <dgm:cxn modelId="{7DB91BC3-6549-4259-881F-D5BD5EC28CD2}" type="presOf" srcId="{6FD0269E-9131-47C4-B12D-B1C82A66D546}" destId="{649C60F1-CF89-413F-9CCA-E33FA03FAF18}" srcOrd="1" destOrd="0" presId="urn:microsoft.com/office/officeart/2005/8/layout/pyramid1"/>
    <dgm:cxn modelId="{599EE4F9-70FB-4A33-BD7F-F7A32598E1E3}" srcId="{3BB5F29E-7A4F-4C52-BDD3-7D68E8AD6F7C}" destId="{A2B5D14C-6C67-4BBB-A796-9048C74A3264}" srcOrd="0" destOrd="0" parTransId="{3E9A92D9-AC37-4575-BBE4-737A5DD88510}" sibTransId="{5457048B-900B-4414-A642-3B5BD6ADF59C}"/>
    <dgm:cxn modelId="{63137979-3D01-4BB7-8B83-B4D59F05C204}" type="presOf" srcId="{8467E876-EC17-4A80-B417-A2C162B9FC42}" destId="{9505D8D1-3A1D-4DE6-B6DB-85021B2203E6}" srcOrd="1" destOrd="0" presId="urn:microsoft.com/office/officeart/2005/8/layout/pyramid1"/>
    <dgm:cxn modelId="{ED39A121-6645-4A99-8EF9-F3721987503F}" srcId="{3BB5F29E-7A4F-4C52-BDD3-7D68E8AD6F7C}" destId="{8467E876-EC17-4A80-B417-A2C162B9FC42}" srcOrd="1" destOrd="0" parTransId="{40A70F3A-8169-408B-AAE5-B63214E3450D}" sibTransId="{F98A413F-CFA1-4E87-BA57-0948401B5F1A}"/>
    <dgm:cxn modelId="{A1D3B978-D911-4681-BF49-3C26CD46300F}" type="presParOf" srcId="{3BFF320D-F4B9-4DC7-990E-40672264BD4C}" destId="{92DAF4A5-74F3-403B-9402-ADCEB5F500EF}" srcOrd="0" destOrd="0" presId="urn:microsoft.com/office/officeart/2005/8/layout/pyramid1"/>
    <dgm:cxn modelId="{78F5EFA4-B3A6-4BBA-B275-F40CD0404D16}" type="presParOf" srcId="{92DAF4A5-74F3-403B-9402-ADCEB5F500EF}" destId="{63025160-7950-4FC7-A3F7-911BE8254477}" srcOrd="0" destOrd="0" presId="urn:microsoft.com/office/officeart/2005/8/layout/pyramid1"/>
    <dgm:cxn modelId="{0A9C8669-2D9D-48DE-AB73-B90363E2DB6F}" type="presParOf" srcId="{92DAF4A5-74F3-403B-9402-ADCEB5F500EF}" destId="{09BD8BCF-ECF7-4D15-AF55-BA0B0AAC42B4}" srcOrd="1" destOrd="0" presId="urn:microsoft.com/office/officeart/2005/8/layout/pyramid1"/>
    <dgm:cxn modelId="{6E4B94A0-43CC-45E8-A047-35BC22B3B31B}" type="presParOf" srcId="{3BFF320D-F4B9-4DC7-990E-40672264BD4C}" destId="{2BF4815A-C846-453E-83FE-887A8BAF3A28}" srcOrd="1" destOrd="0" presId="urn:microsoft.com/office/officeart/2005/8/layout/pyramid1"/>
    <dgm:cxn modelId="{EA6A973B-0CD0-472A-846F-E47065F5E01F}" type="presParOf" srcId="{2BF4815A-C846-453E-83FE-887A8BAF3A28}" destId="{DBDDDC67-D0DF-47CF-AF35-27D841D50D9E}" srcOrd="0" destOrd="0" presId="urn:microsoft.com/office/officeart/2005/8/layout/pyramid1"/>
    <dgm:cxn modelId="{0444A609-0C73-4853-ADCD-DD80526A40D9}" type="presParOf" srcId="{2BF4815A-C846-453E-83FE-887A8BAF3A28}" destId="{9505D8D1-3A1D-4DE6-B6DB-85021B2203E6}" srcOrd="1" destOrd="0" presId="urn:microsoft.com/office/officeart/2005/8/layout/pyramid1"/>
    <dgm:cxn modelId="{4DEBBBC4-144B-4EF1-8756-2302B57AABFC}" type="presParOf" srcId="{3BFF320D-F4B9-4DC7-990E-40672264BD4C}" destId="{25480CB8-E34A-4DB7-8DE1-AD60924981E8}" srcOrd="2" destOrd="0" presId="urn:microsoft.com/office/officeart/2005/8/layout/pyramid1"/>
    <dgm:cxn modelId="{F9940FDB-3494-442E-A428-D938682FA849}" type="presParOf" srcId="{25480CB8-E34A-4DB7-8DE1-AD60924981E8}" destId="{0F09F836-21EA-4F05-9D76-28B89B542F05}" srcOrd="0" destOrd="0" presId="urn:microsoft.com/office/officeart/2005/8/layout/pyramid1"/>
    <dgm:cxn modelId="{69C85FA3-BDA8-452E-ADED-60216215DBC4}" type="presParOf" srcId="{25480CB8-E34A-4DB7-8DE1-AD60924981E8}" destId="{649C60F1-CF89-413F-9CCA-E33FA03FAF18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06EED5C-9B34-4F57-88B6-B0E79B25ECB1}" type="doc">
      <dgm:prSet loTypeId="urn:microsoft.com/office/officeart/2005/8/layout/pyramid1" loCatId="pyramid" qsTypeId="urn:microsoft.com/office/officeart/2005/8/quickstyle/3d3" qsCatId="3D" csTypeId="urn:microsoft.com/office/officeart/2005/8/colors/accent1_2" csCatId="accent1" phldr="1"/>
      <dgm:spPr/>
    </dgm:pt>
    <dgm:pt modelId="{1E64CE1E-35FD-4F71-B5FA-5488A3BCED09}">
      <dgm:prSet phldrT="[Text]" custT="1"/>
      <dgm:spPr/>
      <dgm:t>
        <a:bodyPr/>
        <a:lstStyle/>
        <a:p>
          <a:r>
            <a:rPr lang="en-US" sz="1400"/>
            <a:t>large</a:t>
          </a:r>
          <a:endParaRPr lang="en-US" sz="3400"/>
        </a:p>
      </dgm:t>
    </dgm:pt>
    <dgm:pt modelId="{8457C500-DD57-4DB0-9CF5-37C5A305B517}" type="parTrans" cxnId="{3E9B3EDE-4A43-4985-B465-A598D385FF6D}">
      <dgm:prSet/>
      <dgm:spPr/>
      <dgm:t>
        <a:bodyPr/>
        <a:lstStyle/>
        <a:p>
          <a:endParaRPr lang="en-US"/>
        </a:p>
      </dgm:t>
    </dgm:pt>
    <dgm:pt modelId="{5B64F55E-A305-48DD-A5F3-DBCD9CF6B13A}" type="sibTrans" cxnId="{3E9B3EDE-4A43-4985-B465-A598D385FF6D}">
      <dgm:prSet/>
      <dgm:spPr/>
      <dgm:t>
        <a:bodyPr/>
        <a:lstStyle/>
        <a:p>
          <a:endParaRPr lang="en-US"/>
        </a:p>
      </dgm:t>
    </dgm:pt>
    <dgm:pt modelId="{B1EF1E95-55F2-4A4F-91F7-1A2EF2FA642A}">
      <dgm:prSet phldrT="[Text]" custT="1"/>
      <dgm:spPr/>
      <dgm:t>
        <a:bodyPr/>
        <a:lstStyle/>
        <a:p>
          <a:r>
            <a:rPr lang="en-US" sz="1400"/>
            <a:t>medium</a:t>
          </a:r>
          <a:endParaRPr lang="en-US" sz="3400"/>
        </a:p>
      </dgm:t>
    </dgm:pt>
    <dgm:pt modelId="{678B500F-F8A9-4E25-B005-1B0BE38FB653}" type="parTrans" cxnId="{929C5DB5-CCDC-4545-A090-74E88F253552}">
      <dgm:prSet/>
      <dgm:spPr/>
      <dgm:t>
        <a:bodyPr/>
        <a:lstStyle/>
        <a:p>
          <a:endParaRPr lang="en-US"/>
        </a:p>
      </dgm:t>
    </dgm:pt>
    <dgm:pt modelId="{D7F2B70B-D192-4EDE-B35C-9E2C9958C6E3}" type="sibTrans" cxnId="{929C5DB5-CCDC-4545-A090-74E88F253552}">
      <dgm:prSet/>
      <dgm:spPr/>
      <dgm:t>
        <a:bodyPr/>
        <a:lstStyle/>
        <a:p>
          <a:endParaRPr lang="en-US"/>
        </a:p>
      </dgm:t>
    </dgm:pt>
    <dgm:pt modelId="{34F8CDEB-08B4-41FF-9F8E-46DB3CDCA6CF}">
      <dgm:prSet phldrT="[Text]" custT="1"/>
      <dgm:spPr/>
      <dgm:t>
        <a:bodyPr/>
        <a:lstStyle/>
        <a:p>
          <a:r>
            <a:rPr lang="en-US" sz="1400"/>
            <a:t>small</a:t>
          </a:r>
          <a:endParaRPr lang="en-US" sz="3400"/>
        </a:p>
      </dgm:t>
    </dgm:pt>
    <dgm:pt modelId="{79B7A304-E016-42E4-A2ED-3FA4187DA270}" type="parTrans" cxnId="{9F8DAA39-8BA9-46DE-B1BD-ED8C7933435D}">
      <dgm:prSet/>
      <dgm:spPr/>
      <dgm:t>
        <a:bodyPr/>
        <a:lstStyle/>
        <a:p>
          <a:endParaRPr lang="en-US"/>
        </a:p>
      </dgm:t>
    </dgm:pt>
    <dgm:pt modelId="{7B23E9F3-29AA-4004-9512-A731081B0618}" type="sibTrans" cxnId="{9F8DAA39-8BA9-46DE-B1BD-ED8C7933435D}">
      <dgm:prSet/>
      <dgm:spPr/>
      <dgm:t>
        <a:bodyPr/>
        <a:lstStyle/>
        <a:p>
          <a:endParaRPr lang="en-US"/>
        </a:p>
      </dgm:t>
    </dgm:pt>
    <dgm:pt modelId="{F19C3500-3118-47C3-9A7B-61EC82E58222}" type="pres">
      <dgm:prSet presAssocID="{E06EED5C-9B34-4F57-88B6-B0E79B25ECB1}" presName="Name0" presStyleCnt="0">
        <dgm:presLayoutVars>
          <dgm:dir/>
          <dgm:animLvl val="lvl"/>
          <dgm:resizeHandles val="exact"/>
        </dgm:presLayoutVars>
      </dgm:prSet>
      <dgm:spPr/>
    </dgm:pt>
    <dgm:pt modelId="{3586D7C0-D3C0-49E9-8091-425DBCC1EE0F}" type="pres">
      <dgm:prSet presAssocID="{1E64CE1E-35FD-4F71-B5FA-5488A3BCED09}" presName="Name8" presStyleCnt="0"/>
      <dgm:spPr/>
    </dgm:pt>
    <dgm:pt modelId="{59960002-7FBB-4B67-9337-ABB848CBBA2F}" type="pres">
      <dgm:prSet presAssocID="{1E64CE1E-35FD-4F71-B5FA-5488A3BCED09}" presName="level" presStyleLbl="node1" presStyleIdx="0" presStyleCnt="3">
        <dgm:presLayoutVars>
          <dgm:chMax val="1"/>
          <dgm:bulletEnabled val="1"/>
        </dgm:presLayoutVars>
      </dgm:prSet>
      <dgm:spPr/>
    </dgm:pt>
    <dgm:pt modelId="{72C23A6B-377D-4A6A-BA45-9B4FE4B372F1}" type="pres">
      <dgm:prSet presAssocID="{1E64CE1E-35FD-4F71-B5FA-5488A3BCED0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53C1BCD-1B5E-4AB9-BDA2-ACA06196C2C6}" type="pres">
      <dgm:prSet presAssocID="{B1EF1E95-55F2-4A4F-91F7-1A2EF2FA642A}" presName="Name8" presStyleCnt="0"/>
      <dgm:spPr/>
    </dgm:pt>
    <dgm:pt modelId="{F5A7FB0C-6F68-4514-8BF1-0D249695EEC3}" type="pres">
      <dgm:prSet presAssocID="{B1EF1E95-55F2-4A4F-91F7-1A2EF2FA642A}" presName="level" presStyleLbl="node1" presStyleIdx="1" presStyleCnt="3">
        <dgm:presLayoutVars>
          <dgm:chMax val="1"/>
          <dgm:bulletEnabled val="1"/>
        </dgm:presLayoutVars>
      </dgm:prSet>
      <dgm:spPr/>
    </dgm:pt>
    <dgm:pt modelId="{02144948-1559-4168-8164-34B448DE54A1}" type="pres">
      <dgm:prSet presAssocID="{B1EF1E95-55F2-4A4F-91F7-1A2EF2FA64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EE9C11F-6F26-4B69-83EB-5975100968A5}" type="pres">
      <dgm:prSet presAssocID="{34F8CDEB-08B4-41FF-9F8E-46DB3CDCA6CF}" presName="Name8" presStyleCnt="0"/>
      <dgm:spPr/>
    </dgm:pt>
    <dgm:pt modelId="{29D34B33-E7C0-47ED-BE6A-6D19ED1A994A}" type="pres">
      <dgm:prSet presAssocID="{34F8CDEB-08B4-41FF-9F8E-46DB3CDCA6CF}" presName="level" presStyleLbl="node1" presStyleIdx="2" presStyleCnt="3">
        <dgm:presLayoutVars>
          <dgm:chMax val="1"/>
          <dgm:bulletEnabled val="1"/>
        </dgm:presLayoutVars>
      </dgm:prSet>
      <dgm:spPr/>
    </dgm:pt>
    <dgm:pt modelId="{13BCE480-2159-45E6-84AA-3103EA614BD2}" type="pres">
      <dgm:prSet presAssocID="{34F8CDEB-08B4-41FF-9F8E-46DB3CDCA6CF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497F773C-A125-45E9-B8A0-EEFA992B6F02}" type="presOf" srcId="{34F8CDEB-08B4-41FF-9F8E-46DB3CDCA6CF}" destId="{29D34B33-E7C0-47ED-BE6A-6D19ED1A994A}" srcOrd="0" destOrd="0" presId="urn:microsoft.com/office/officeart/2005/8/layout/pyramid1"/>
    <dgm:cxn modelId="{3E9B3EDE-4A43-4985-B465-A598D385FF6D}" srcId="{E06EED5C-9B34-4F57-88B6-B0E79B25ECB1}" destId="{1E64CE1E-35FD-4F71-B5FA-5488A3BCED09}" srcOrd="0" destOrd="0" parTransId="{8457C500-DD57-4DB0-9CF5-37C5A305B517}" sibTransId="{5B64F55E-A305-48DD-A5F3-DBCD9CF6B13A}"/>
    <dgm:cxn modelId="{929C5DB5-CCDC-4545-A090-74E88F253552}" srcId="{E06EED5C-9B34-4F57-88B6-B0E79B25ECB1}" destId="{B1EF1E95-55F2-4A4F-91F7-1A2EF2FA642A}" srcOrd="1" destOrd="0" parTransId="{678B500F-F8A9-4E25-B005-1B0BE38FB653}" sibTransId="{D7F2B70B-D192-4EDE-B35C-9E2C9958C6E3}"/>
    <dgm:cxn modelId="{468BADBD-9C50-43E0-99BC-0FB81C103C13}" type="presOf" srcId="{1E64CE1E-35FD-4F71-B5FA-5488A3BCED09}" destId="{72C23A6B-377D-4A6A-BA45-9B4FE4B372F1}" srcOrd="1" destOrd="0" presId="urn:microsoft.com/office/officeart/2005/8/layout/pyramid1"/>
    <dgm:cxn modelId="{98D5783A-8500-4EFE-AE4E-E81161F2B34A}" type="presOf" srcId="{B1EF1E95-55F2-4A4F-91F7-1A2EF2FA642A}" destId="{02144948-1559-4168-8164-34B448DE54A1}" srcOrd="1" destOrd="0" presId="urn:microsoft.com/office/officeart/2005/8/layout/pyramid1"/>
    <dgm:cxn modelId="{F75E15F8-92AA-47B8-849B-13694E25E19C}" type="presOf" srcId="{34F8CDEB-08B4-41FF-9F8E-46DB3CDCA6CF}" destId="{13BCE480-2159-45E6-84AA-3103EA614BD2}" srcOrd="1" destOrd="0" presId="urn:microsoft.com/office/officeart/2005/8/layout/pyramid1"/>
    <dgm:cxn modelId="{F1D80472-BED3-46D2-A93E-7AE791166843}" type="presOf" srcId="{1E64CE1E-35FD-4F71-B5FA-5488A3BCED09}" destId="{59960002-7FBB-4B67-9337-ABB848CBBA2F}" srcOrd="0" destOrd="0" presId="urn:microsoft.com/office/officeart/2005/8/layout/pyramid1"/>
    <dgm:cxn modelId="{CD8DA6C3-AAA8-44B6-8D2B-5EB02461F3B6}" type="presOf" srcId="{B1EF1E95-55F2-4A4F-91F7-1A2EF2FA642A}" destId="{F5A7FB0C-6F68-4514-8BF1-0D249695EEC3}" srcOrd="0" destOrd="0" presId="urn:microsoft.com/office/officeart/2005/8/layout/pyramid1"/>
    <dgm:cxn modelId="{A0BA9209-E2BA-4031-8B5E-7AE4B70DDA07}" type="presOf" srcId="{E06EED5C-9B34-4F57-88B6-B0E79B25ECB1}" destId="{F19C3500-3118-47C3-9A7B-61EC82E58222}" srcOrd="0" destOrd="0" presId="urn:microsoft.com/office/officeart/2005/8/layout/pyramid1"/>
    <dgm:cxn modelId="{9F8DAA39-8BA9-46DE-B1BD-ED8C7933435D}" srcId="{E06EED5C-9B34-4F57-88B6-B0E79B25ECB1}" destId="{34F8CDEB-08B4-41FF-9F8E-46DB3CDCA6CF}" srcOrd="2" destOrd="0" parTransId="{79B7A304-E016-42E4-A2ED-3FA4187DA270}" sibTransId="{7B23E9F3-29AA-4004-9512-A731081B0618}"/>
    <dgm:cxn modelId="{277038E3-D2F3-4675-A4C6-6CC5C7A4ADF5}" type="presParOf" srcId="{F19C3500-3118-47C3-9A7B-61EC82E58222}" destId="{3586D7C0-D3C0-49E9-8091-425DBCC1EE0F}" srcOrd="0" destOrd="0" presId="urn:microsoft.com/office/officeart/2005/8/layout/pyramid1"/>
    <dgm:cxn modelId="{54F05333-6B62-44B7-92FA-FF61CC2F603F}" type="presParOf" srcId="{3586D7C0-D3C0-49E9-8091-425DBCC1EE0F}" destId="{59960002-7FBB-4B67-9337-ABB848CBBA2F}" srcOrd="0" destOrd="0" presId="urn:microsoft.com/office/officeart/2005/8/layout/pyramid1"/>
    <dgm:cxn modelId="{8015AC87-4968-4238-B80C-5BB9405454D3}" type="presParOf" srcId="{3586D7C0-D3C0-49E9-8091-425DBCC1EE0F}" destId="{72C23A6B-377D-4A6A-BA45-9B4FE4B372F1}" srcOrd="1" destOrd="0" presId="urn:microsoft.com/office/officeart/2005/8/layout/pyramid1"/>
    <dgm:cxn modelId="{13CFB0F2-391C-48F1-8A8D-1EF9F5253BEB}" type="presParOf" srcId="{F19C3500-3118-47C3-9A7B-61EC82E58222}" destId="{953C1BCD-1B5E-4AB9-BDA2-ACA06196C2C6}" srcOrd="1" destOrd="0" presId="urn:microsoft.com/office/officeart/2005/8/layout/pyramid1"/>
    <dgm:cxn modelId="{9E90F94C-BD2C-492E-AE37-DC9FF276DDF9}" type="presParOf" srcId="{953C1BCD-1B5E-4AB9-BDA2-ACA06196C2C6}" destId="{F5A7FB0C-6F68-4514-8BF1-0D249695EEC3}" srcOrd="0" destOrd="0" presId="urn:microsoft.com/office/officeart/2005/8/layout/pyramid1"/>
    <dgm:cxn modelId="{FDE522EE-EBE5-4617-A1A8-B43F6DD5AAB1}" type="presParOf" srcId="{953C1BCD-1B5E-4AB9-BDA2-ACA06196C2C6}" destId="{02144948-1559-4168-8164-34B448DE54A1}" srcOrd="1" destOrd="0" presId="urn:microsoft.com/office/officeart/2005/8/layout/pyramid1"/>
    <dgm:cxn modelId="{EAC9044F-85EA-4B4A-A1BB-1D02C1F4D5B7}" type="presParOf" srcId="{F19C3500-3118-47C3-9A7B-61EC82E58222}" destId="{2EE9C11F-6F26-4B69-83EB-5975100968A5}" srcOrd="2" destOrd="0" presId="urn:microsoft.com/office/officeart/2005/8/layout/pyramid1"/>
    <dgm:cxn modelId="{267DF221-2163-4A12-A8E6-A74CFF79B4C4}" type="presParOf" srcId="{2EE9C11F-6F26-4B69-83EB-5975100968A5}" destId="{29D34B33-E7C0-47ED-BE6A-6D19ED1A994A}" srcOrd="0" destOrd="0" presId="urn:microsoft.com/office/officeart/2005/8/layout/pyramid1"/>
    <dgm:cxn modelId="{BA7A8688-F133-4EB1-B203-5519E487E755}" type="presParOf" srcId="{2EE9C11F-6F26-4B69-83EB-5975100968A5}" destId="{13BCE480-2159-45E6-84AA-3103EA614BD2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39879E-4040-49A7-AAE1-FCF1C2F639DC}">
      <dsp:nvSpPr>
        <dsp:cNvPr id="0" name=""/>
        <dsp:cNvSpPr/>
      </dsp:nvSpPr>
      <dsp:spPr>
        <a:xfrm>
          <a:off x="953766" y="0"/>
          <a:ext cx="953766" cy="619027"/>
        </a:xfrm>
        <a:prstGeom prst="trapezoid">
          <a:avLst>
            <a:gd name="adj" fmla="val 7703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large</a:t>
          </a:r>
          <a:endParaRPr lang="en-US" sz="4700" kern="1200" dirty="0"/>
        </a:p>
      </dsp:txBody>
      <dsp:txXfrm>
        <a:off x="953766" y="0"/>
        <a:ext cx="953766" cy="619027"/>
      </dsp:txXfrm>
    </dsp:sp>
    <dsp:sp modelId="{DB5C7E91-43AB-469B-BAE9-E236F4C2FFD5}">
      <dsp:nvSpPr>
        <dsp:cNvPr id="0" name=""/>
        <dsp:cNvSpPr/>
      </dsp:nvSpPr>
      <dsp:spPr>
        <a:xfrm>
          <a:off x="476883" y="619027"/>
          <a:ext cx="1907533" cy="619027"/>
        </a:xfrm>
        <a:prstGeom prst="trapezoid">
          <a:avLst>
            <a:gd name="adj" fmla="val 7703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medium</a:t>
          </a:r>
          <a:endParaRPr lang="en-US" sz="4700" kern="1200" dirty="0"/>
        </a:p>
      </dsp:txBody>
      <dsp:txXfrm>
        <a:off x="810701" y="619027"/>
        <a:ext cx="1239896" cy="619027"/>
      </dsp:txXfrm>
    </dsp:sp>
    <dsp:sp modelId="{C481CC18-E6D2-43F4-BAEF-975313893E94}">
      <dsp:nvSpPr>
        <dsp:cNvPr id="0" name=""/>
        <dsp:cNvSpPr/>
      </dsp:nvSpPr>
      <dsp:spPr>
        <a:xfrm>
          <a:off x="0" y="1238055"/>
          <a:ext cx="2861300" cy="619027"/>
        </a:xfrm>
        <a:prstGeom prst="trapezoid">
          <a:avLst>
            <a:gd name="adj" fmla="val 7703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small</a:t>
          </a:r>
          <a:endParaRPr lang="en-US" sz="4700" kern="1200"/>
        </a:p>
      </dsp:txBody>
      <dsp:txXfrm>
        <a:off x="500727" y="1238055"/>
        <a:ext cx="1859845" cy="6190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025160-7950-4FC7-A3F7-911BE8254477}">
      <dsp:nvSpPr>
        <dsp:cNvPr id="0" name=""/>
        <dsp:cNvSpPr/>
      </dsp:nvSpPr>
      <dsp:spPr>
        <a:xfrm>
          <a:off x="1816489" y="0"/>
          <a:ext cx="1816489" cy="848536"/>
        </a:xfrm>
        <a:prstGeom prst="trapezoid">
          <a:avLst>
            <a:gd name="adj" fmla="val 10703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large</a:t>
          </a:r>
          <a:endParaRPr lang="en-US" sz="3900" kern="1200" dirty="0"/>
        </a:p>
      </dsp:txBody>
      <dsp:txXfrm>
        <a:off x="1816489" y="0"/>
        <a:ext cx="1816489" cy="848536"/>
      </dsp:txXfrm>
    </dsp:sp>
    <dsp:sp modelId="{DBDDDC67-D0DF-47CF-AF35-27D841D50D9E}">
      <dsp:nvSpPr>
        <dsp:cNvPr id="0" name=""/>
        <dsp:cNvSpPr/>
      </dsp:nvSpPr>
      <dsp:spPr>
        <a:xfrm>
          <a:off x="908244" y="848536"/>
          <a:ext cx="3632978" cy="848536"/>
        </a:xfrm>
        <a:prstGeom prst="trapezoid">
          <a:avLst>
            <a:gd name="adj" fmla="val 10703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medium</a:t>
          </a:r>
          <a:endParaRPr lang="en-US" sz="3900" kern="1200"/>
        </a:p>
      </dsp:txBody>
      <dsp:txXfrm>
        <a:off x="1544015" y="848536"/>
        <a:ext cx="2361436" cy="848536"/>
      </dsp:txXfrm>
    </dsp:sp>
    <dsp:sp modelId="{0F09F836-21EA-4F05-9D76-28B89B542F05}">
      <dsp:nvSpPr>
        <dsp:cNvPr id="0" name=""/>
        <dsp:cNvSpPr/>
      </dsp:nvSpPr>
      <dsp:spPr>
        <a:xfrm>
          <a:off x="0" y="1697072"/>
          <a:ext cx="5449468" cy="848536"/>
        </a:xfrm>
        <a:prstGeom prst="trapezoid">
          <a:avLst>
            <a:gd name="adj" fmla="val 10703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small</a:t>
          </a:r>
          <a:endParaRPr lang="en-US" sz="3900" kern="1200"/>
        </a:p>
      </dsp:txBody>
      <dsp:txXfrm>
        <a:off x="953656" y="1697072"/>
        <a:ext cx="3542154" cy="8485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960002-7FBB-4B67-9337-ABB848CBBA2F}">
      <dsp:nvSpPr>
        <dsp:cNvPr id="0" name=""/>
        <dsp:cNvSpPr/>
      </dsp:nvSpPr>
      <dsp:spPr>
        <a:xfrm>
          <a:off x="2601046" y="0"/>
          <a:ext cx="2601046" cy="703329"/>
        </a:xfrm>
        <a:prstGeom prst="trapezoid">
          <a:avLst>
            <a:gd name="adj" fmla="val 1849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large</a:t>
          </a:r>
          <a:endParaRPr lang="en-US" sz="3400" kern="1200"/>
        </a:p>
      </dsp:txBody>
      <dsp:txXfrm>
        <a:off x="2601046" y="0"/>
        <a:ext cx="2601046" cy="703329"/>
      </dsp:txXfrm>
    </dsp:sp>
    <dsp:sp modelId="{F5A7FB0C-6F68-4514-8BF1-0D249695EEC3}">
      <dsp:nvSpPr>
        <dsp:cNvPr id="0" name=""/>
        <dsp:cNvSpPr/>
      </dsp:nvSpPr>
      <dsp:spPr>
        <a:xfrm>
          <a:off x="1300523" y="703328"/>
          <a:ext cx="5202093" cy="703329"/>
        </a:xfrm>
        <a:prstGeom prst="trapezoid">
          <a:avLst>
            <a:gd name="adj" fmla="val 1849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medium</a:t>
          </a:r>
          <a:endParaRPr lang="en-US" sz="3400" kern="1200"/>
        </a:p>
      </dsp:txBody>
      <dsp:txXfrm>
        <a:off x="2210889" y="703328"/>
        <a:ext cx="3381360" cy="703329"/>
      </dsp:txXfrm>
    </dsp:sp>
    <dsp:sp modelId="{29D34B33-E7C0-47ED-BE6A-6D19ED1A994A}">
      <dsp:nvSpPr>
        <dsp:cNvPr id="0" name=""/>
        <dsp:cNvSpPr/>
      </dsp:nvSpPr>
      <dsp:spPr>
        <a:xfrm>
          <a:off x="0" y="1406657"/>
          <a:ext cx="7803139" cy="703329"/>
        </a:xfrm>
        <a:prstGeom prst="trapezoid">
          <a:avLst>
            <a:gd name="adj" fmla="val 1849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small</a:t>
          </a:r>
          <a:endParaRPr lang="en-US" sz="3400" kern="1200"/>
        </a:p>
      </dsp:txBody>
      <dsp:txXfrm>
        <a:off x="1365549" y="1406657"/>
        <a:ext cx="5072041" cy="7033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0.13464</cdr:y>
    </cdr:to>
    <cdr:sp macro="" textlink="">
      <cdr:nvSpPr>
        <cdr:cNvPr id="2" name="Rectangle 1"/>
        <cdr:cNvSpPr/>
      </cdr:nvSpPr>
      <cdr:spPr>
        <a:xfrm xmlns:a="http://schemas.openxmlformats.org/drawingml/2006/main">
          <a:off x="0" y="0"/>
          <a:ext cx="4572000" cy="36933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 dirty="0"/>
        </a:p>
      </cdr:txBody>
    </cdr:sp>
  </cdr:relSizeAnchor>
</c:userShape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3195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3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418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314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789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142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0270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615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3653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0711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3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665C1-9FF0-48E2-80E9-151C0F9D5153}" type="datetimeFigureOut">
              <a:rPr lang="en-US" smtClean="0"/>
              <a:t>6/16/2016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9FCC4-58EF-4B6D-AF52-50B47CDFE1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734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2.xml"/><Relationship Id="rId4" Type="http://schemas.openxmlformats.org/officeDocument/2006/relationships/chart" Target="../charts/chart2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8.xml"/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0.xml"/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2.xml"/><Relationship Id="rId2" Type="http://schemas.openxmlformats.org/officeDocument/2006/relationships/chart" Target="../charts/chart3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4.xml"/><Relationship Id="rId4" Type="http://schemas.openxmlformats.org/officeDocument/2006/relationships/chart" Target="../charts/chart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6.xml"/><Relationship Id="rId2" Type="http://schemas.openxmlformats.org/officeDocument/2006/relationships/chart" Target="../charts/chart3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8.xml"/><Relationship Id="rId4" Type="http://schemas.openxmlformats.org/officeDocument/2006/relationships/chart" Target="../charts/chart3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0.xml"/><Relationship Id="rId2" Type="http://schemas.openxmlformats.org/officeDocument/2006/relationships/chart" Target="../charts/chart3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2.xml"/><Relationship Id="rId4" Type="http://schemas.openxmlformats.org/officeDocument/2006/relationships/chart" Target="../charts/chart4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4.xml"/><Relationship Id="rId2" Type="http://schemas.openxmlformats.org/officeDocument/2006/relationships/chart" Target="../charts/chart4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6.xml"/><Relationship Id="rId4" Type="http://schemas.openxmlformats.org/officeDocument/2006/relationships/chart" Target="../charts/chart4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0601"/>
            <a:ext cx="7772400" cy="2285999"/>
          </a:xfrm>
        </p:spPr>
        <p:txBody>
          <a:bodyPr>
            <a:normAutofit/>
          </a:bodyPr>
          <a:lstStyle/>
          <a:p>
            <a:r>
              <a:rPr lang="en-US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ways of Sharing Information in Social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4600" y="5410200"/>
            <a:ext cx="6400800" cy="2209800"/>
          </a:xfrm>
        </p:spPr>
        <p:txBody>
          <a:bodyPr>
            <a:normAutofit/>
          </a:bodyPr>
          <a:lstStyle/>
          <a:p>
            <a:pPr algn="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 </a:t>
            </a:r>
          </a:p>
          <a:p>
            <a:pPr algn="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Sumukhi Kappa</a:t>
            </a:r>
          </a:p>
          <a:p>
            <a:pPr algn="r"/>
            <a:r>
              <a:rPr lang="en-US" sz="1800" dirty="0">
                <a:solidFill>
                  <a:schemeClr val="tx1"/>
                </a:solidFill>
              </a:rPr>
              <a:t> 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76400" y="46482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Project Advisor</a:t>
            </a:r>
          </a:p>
          <a:p>
            <a:pPr algn="ctr"/>
            <a:r>
              <a:rPr lang="en-US" dirty="0"/>
              <a:t> - Dr. SHELLEY ZHANG</a:t>
            </a:r>
          </a:p>
        </p:txBody>
      </p:sp>
    </p:spTree>
    <p:extLst>
      <p:ext uri="{BB962C8B-B14F-4D97-AF65-F5344CB8AC3E}">
        <p14:creationId xmlns:p14="http://schemas.microsoft.com/office/powerpoint/2010/main" val="1613248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883" y="228600"/>
            <a:ext cx="8229600" cy="48736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883" y="715962"/>
            <a:ext cx="8229600" cy="53800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for forwarding  the message :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list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  <a:r>
              <a:rPr lang="en-US" sz="1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{(“sports”, 0.6)} 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"0":{"sports":{"interestFactor":“3", "score":"0.5"},"reebok":{"interestFactor":"0", "score":"0.3"},"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":{"interestFactor":"0", "score":"0.2"},"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"score":"0.8"},"home decor":{"interestFactor":"4", "score":"1"},"tools":{"interestFactor":"5", "score":"0.4"},"toys":{"interestFactor":"4", "score":"0.2"},"clothes":{"interestFactor":"4", "score":"0.6"},"cookware":{"interestFactor":"1", "score":"0.6"},"appliances":{"interestFactor":"5", "score":"1"}}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3882" y="2584192"/>
            <a:ext cx="8090517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"0":{"sports":{"interestFactor":“4", "score":"0.7"},"reebok":{"interestFactor":"0", "score":"0.3"},"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":{"interestFactor":"0", "score":"0.2"},"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"score":"0.8"},"home decor":{"interestFactor":"4", "score":"1"},"tools":{"interestFactor":"5", "score":"0.4"},"toys":{"interestFactor":"4", "score":"0.2”}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"0":{"sports":{"interestFactor":“3", "score":"0.5"},"reebok":{"interestFactor":"0", "score":"0.3"},"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":{"interestFactor":"0", "score":"0.2"},"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"score":"0.8"},"home decor":{"interestFactor":"4", "score":"1"},"tools":{"interestFactor":"5", "score":"0.4"},"toys":{"interestFactor":"4", "score":"0.2”}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will post the message instead of sending the message to the node below as the requirement is met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= 3/5 =&gt;60%                     		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= 4/5 =&gt; 80%                   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= 0.6/1 =&gt; 60% 			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= 0.7/1 =&gt; 70% 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+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%)/2 = (60+60)/2 = 60%        	 (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+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%)/2 = (70+80)/2 = 75% 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+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%)/2 = (75+65)/2 = 68% which is more than the required 50% </a:t>
            </a:r>
          </a:p>
        </p:txBody>
      </p:sp>
    </p:spTree>
    <p:extLst>
      <p:ext uri="{BB962C8B-B14F-4D97-AF65-F5344CB8AC3E}">
        <p14:creationId xmlns:p14="http://schemas.microsoft.com/office/powerpoint/2010/main" val="3533549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7886700" cy="77787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STRATEGY -3</a:t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Moderate Interest and Relevance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373563"/>
          </a:xfrm>
        </p:spPr>
        <p:txBody>
          <a:bodyPr>
            <a:normAutofit lnSpcReduction="10000"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Send the message to the node if for any common category x in both the message’s category list and also in the node’s interest list, the node’s interest factor for x is greater than or equal to 3 or the message relevance for x is greater than or equal to 0.7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ci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∈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&amp;&amp; 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&gt;= 3  ||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&gt;= 0.7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Send the message to the node if for any common category x in both the message’s category list and also in the node’s interest list, the node’s interest factor for x is greater than or equal to 2 or the message relevance for x is greater than or equal to 0.5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ci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∈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&amp;&amp; 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&gt;= 2 ||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&gt;= 0.5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7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638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for posting the message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list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  <a:r>
              <a:rPr lang="en-US" sz="16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{(“sports”, 0.6)}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does not send the message to the node below as the relevance is greater than or equal to 0.5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"0":{"sports":{"interestFactor":"4", "score":"0.3"},"reebok":{"interestFactor":"0", "score":"0.3"},"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":{"interestFactor":"0", "score":"0.2"},"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"score":"0.8"},"home decor":{"interestFactor":"4", "score":"1"},"tools":{"interestFactor":"5", "score":"0.4"},"toys":{"interestFactor":"4", "score":"0.2"},"clothes":{"interestFactor":"4", "score":"0.6"},"cookware":{"interestFactor":"1", "score":"0.6"},"appliances":{"interestFactor":"5", "score":"1"}}</a:t>
            </a:r>
          </a:p>
          <a:p>
            <a:pPr marL="0" indent="0">
              <a:buNone/>
            </a:pPr>
            <a:endParaRPr lang="en-US" sz="16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for sending the message 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list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  <a:r>
              <a:rPr lang="en-US" sz="16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{(“sports”, 0.8)}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does send the message to the node below as the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</a:t>
            </a:r>
            <a:r>
              <a:rPr lang="en-US" sz="16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4 which is greater the required 3 and the relevance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</a:t>
            </a:r>
            <a:r>
              <a:rPr lang="en-US" sz="16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0.8 which is greater than 0.7 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"0":{"sports":{"interestFactor":"4", "score":"0.3"},"reebok":{"interestFactor":"0", "score":"0.3"},"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":{"interestFactor":"0", "score":"0.2"},"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"score":"0.8"},"home decor":{"interestFactor":"4", "score":"1"},"tools":{"interestFactor":"5", "score":"0.4"},"toys":{"interestFactor":"4", "score":"0.2"},"clothes":{"interestFactor":"4", "score":"0.6"},"cookware":{"interestFactor":"1", "score":"0.6"},"appliances":{"interestFactor":"5", "score":"1"}}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for posting the message :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834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028700"/>
            <a:ext cx="8229600" cy="381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1748328"/>
            <a:ext cx="3200400" cy="33927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71600" y="5670206"/>
            <a:ext cx="93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 -1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2135534"/>
            <a:ext cx="3276600" cy="350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582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4900" y="1371600"/>
            <a:ext cx="6934200" cy="4343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886200" y="5867400"/>
            <a:ext cx="93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 -2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513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475" y="1752600"/>
            <a:ext cx="8229600" cy="4830763"/>
          </a:xfrm>
        </p:spPr>
        <p:txBody>
          <a:bodyPr>
            <a:normAutofit/>
          </a:bodyPr>
          <a:lstStyle/>
          <a:p>
            <a:r>
              <a:rPr lang="en-US" dirty="0"/>
              <a:t>To analyze how these strategies work on different network structures and we evaluate based on 3 different ratios for each network.</a:t>
            </a:r>
          </a:p>
          <a:p>
            <a:r>
              <a:rPr lang="en-US" dirty="0"/>
              <a:t>We have different messages in each network and the total number of messages are 15% of total number of nodes in a network.</a:t>
            </a:r>
          </a:p>
          <a:p>
            <a:r>
              <a:rPr lang="en-US" dirty="0"/>
              <a:t>Time is measured in number of time steps and the total number of time steps for each network is 40% of total number of nodes.</a:t>
            </a:r>
          </a:p>
          <a:p>
            <a:r>
              <a:rPr lang="en-US" dirty="0"/>
              <a:t>Message relevance profile is generated randomly with a list of categories and their relevance.</a:t>
            </a:r>
          </a:p>
          <a:p>
            <a:r>
              <a:rPr lang="en-US" dirty="0"/>
              <a:t>The dataset contains different nodes with their profile, while creating a network an ID is generated for each node and the nodes profile corresponding to that ID is taken from the dataset.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527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Autofit/>
          </a:bodyPr>
          <a:lstStyle/>
          <a:p>
            <a:pPr algn="r"/>
            <a:r>
              <a:rPr lang="en-US" sz="2800"/>
              <a:t>NETWORK  STRUCTURES for the Experiments</a:t>
            </a:r>
            <a:endParaRPr lang="en-US" sz="28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5939545"/>
              </p:ext>
            </p:extLst>
          </p:nvPr>
        </p:nvGraphicFramePr>
        <p:xfrm>
          <a:off x="152400" y="986144"/>
          <a:ext cx="2861300" cy="1857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0486001"/>
              </p:ext>
            </p:extLst>
          </p:nvPr>
        </p:nvGraphicFramePr>
        <p:xfrm>
          <a:off x="3206653" y="1329474"/>
          <a:ext cx="5449468" cy="25456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4539231"/>
              </p:ext>
            </p:extLst>
          </p:nvPr>
        </p:nvGraphicFramePr>
        <p:xfrm>
          <a:off x="121660" y="4192905"/>
          <a:ext cx="7803140" cy="2109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33400" y="287429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Network - 1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10200" y="389387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Network - 2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58408" y="6302892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Network - 3</a:t>
            </a:r>
          </a:p>
        </p:txBody>
      </p:sp>
      <p:sp>
        <p:nvSpPr>
          <p:cNvPr id="10" name="Rectangle 9"/>
          <p:cNvSpPr/>
          <p:nvPr/>
        </p:nvSpPr>
        <p:spPr>
          <a:xfrm>
            <a:off x="2038905" y="1114678"/>
            <a:ext cx="9428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582 nodes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511017" y="1387561"/>
            <a:ext cx="10342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2000 nodes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18470" y="4234196"/>
            <a:ext cx="10342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3150 nodes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29160" y="1375386"/>
            <a:ext cx="17171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1400" dirty="0"/>
              <a:t>233 time steps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796635" y="1691625"/>
            <a:ext cx="12554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800 time steps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423525" y="4550076"/>
            <a:ext cx="1346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1300 time steps</a:t>
            </a:r>
          </a:p>
        </p:txBody>
      </p:sp>
      <p:sp>
        <p:nvSpPr>
          <p:cNvPr id="6" name="Rectangle 5"/>
          <p:cNvSpPr/>
          <p:nvPr/>
        </p:nvSpPr>
        <p:spPr>
          <a:xfrm>
            <a:off x="2770369" y="1624417"/>
            <a:ext cx="16398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Total messages - 89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186517" y="1950346"/>
            <a:ext cx="17311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Total messages - 303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03621" y="4803979"/>
            <a:ext cx="17311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Total messages - 475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484722" y="1901253"/>
            <a:ext cx="12666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limit - 30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87538" y="2249381"/>
            <a:ext cx="12666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limit - 80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63286" y="5172820"/>
            <a:ext cx="13564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limit - 100</a:t>
            </a:r>
          </a:p>
        </p:txBody>
      </p:sp>
    </p:spTree>
    <p:extLst>
      <p:ext uri="{BB962C8B-B14F-4D97-AF65-F5344CB8AC3E}">
        <p14:creationId xmlns:p14="http://schemas.microsoft.com/office/powerpoint/2010/main" val="2065521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Criteria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8815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evaluate these results we have three different Ratios for each network.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Interest Ratio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Reachability Ratio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Appreciation Ratio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Interest Ratio: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[sum of all nodes] Interested &amp; Received messages/ Total messages received.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Reachability Ratio: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[sum of all messages] Interested and received nodes/ interested nodes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two ratios are calculated differently for high, moderate and low interested nodes.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interest factor equals to 5 then it is a Highly Interested node.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interest factor is between 3 and 4 then it is a Moderate interested node.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interest factor is less than 3 then it is a low interested node.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595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Appreciation Ratio:</a:t>
            </a:r>
          </a:p>
          <a:p>
            <a:pPr marL="0" indent="0">
              <a:buNone/>
            </a:pPr>
            <a:r>
              <a:rPr lang="en-US" dirty="0"/>
              <a:t>	 [sum of all nodes] Messages appreciated/ Messages forwarded</a:t>
            </a:r>
          </a:p>
          <a:p>
            <a:r>
              <a:rPr lang="en-US" dirty="0"/>
              <a:t>In this, for each network nodes are classified based on appreciation Ratio in 3 ways.</a:t>
            </a:r>
          </a:p>
          <a:p>
            <a:r>
              <a:rPr lang="en-US" dirty="0"/>
              <a:t>Message is appreciated when the interest factor is greater than or equal to 3 and message relevance is greater than or equal to nodes relevance.</a:t>
            </a:r>
          </a:p>
          <a:p>
            <a:r>
              <a:rPr lang="en-US" dirty="0"/>
              <a:t>Post is appreciated when the interest factor of a message is greater than or equal to 3 and message relevance is greater than or equal to nodes relevance and message in the post board is read.</a:t>
            </a:r>
          </a:p>
        </p:txBody>
      </p:sp>
    </p:spTree>
    <p:extLst>
      <p:ext uri="{BB962C8B-B14F-4D97-AF65-F5344CB8AC3E}">
        <p14:creationId xmlns:p14="http://schemas.microsoft.com/office/powerpoint/2010/main" val="14518741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62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RESULTS- NETWORK -1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</a:t>
            </a:r>
          </a:p>
        </p:txBody>
      </p:sp>
    </p:spTree>
    <p:extLst>
      <p:ext uri="{BB962C8B-B14F-4D97-AF65-F5344CB8AC3E}">
        <p14:creationId xmlns:p14="http://schemas.microsoft.com/office/powerpoint/2010/main" val="808326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905000"/>
            <a:ext cx="8229600" cy="406876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networks are the new standards of community interactions.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are used on daily basis for many tasks like communication, education, business marketing, searching for jobs, sharing information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many social networking sites that not just provide a platform for people to communicate; it also allow us to share their interests, opinions or ideas with their connections.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Communicating or sharing information through messages  would costs us personal time, communication and computational resources.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626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8229600" cy="76200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RESULTS- NETWORK 1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1856556"/>
              </p:ext>
            </p:extLst>
          </p:nvPr>
        </p:nvGraphicFramePr>
        <p:xfrm>
          <a:off x="228600" y="838200"/>
          <a:ext cx="4953000" cy="2667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623604"/>
              </p:ext>
            </p:extLst>
          </p:nvPr>
        </p:nvGraphicFramePr>
        <p:xfrm>
          <a:off x="3733800" y="3886200"/>
          <a:ext cx="5265841" cy="28620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410200" y="1981200"/>
            <a:ext cx="315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Reachability  Ratio Of Messages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965376"/>
            <a:ext cx="273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Reachability  Ratio Of Posts</a:t>
            </a:r>
          </a:p>
        </p:txBody>
      </p:sp>
    </p:spTree>
    <p:extLst>
      <p:ext uri="{BB962C8B-B14F-4D97-AF65-F5344CB8AC3E}">
        <p14:creationId xmlns:p14="http://schemas.microsoft.com/office/powerpoint/2010/main" val="1709304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6200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RESULTS- NETWORK 1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8536195"/>
              </p:ext>
            </p:extLst>
          </p:nvPr>
        </p:nvGraphicFramePr>
        <p:xfrm>
          <a:off x="152400" y="914400"/>
          <a:ext cx="5029199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7687123"/>
              </p:ext>
            </p:extLst>
          </p:nvPr>
        </p:nvGraphicFramePr>
        <p:xfrm>
          <a:off x="3657600" y="3907572"/>
          <a:ext cx="5544499" cy="29467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177553" y="4876800"/>
            <a:ext cx="27655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Appreciation Ratio of Posts </a:t>
            </a:r>
          </a:p>
        </p:txBody>
      </p:sp>
      <p:sp>
        <p:nvSpPr>
          <p:cNvPr id="6" name="Rectangle 5"/>
          <p:cNvSpPr/>
          <p:nvPr/>
        </p:nvSpPr>
        <p:spPr>
          <a:xfrm>
            <a:off x="5365276" y="2041654"/>
            <a:ext cx="31378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Appreciation Ratio of Messages</a:t>
            </a:r>
          </a:p>
        </p:txBody>
      </p:sp>
    </p:spTree>
    <p:extLst>
      <p:ext uri="{BB962C8B-B14F-4D97-AF65-F5344CB8AC3E}">
        <p14:creationId xmlns:p14="http://schemas.microsoft.com/office/powerpoint/2010/main" val="17668936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52400"/>
            <a:ext cx="7886700" cy="1325563"/>
          </a:xfrm>
        </p:spPr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RESULTS- NETWORK 1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81600" y="1981200"/>
            <a:ext cx="2109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Message Node Ratio</a:t>
            </a:r>
          </a:p>
        </p:txBody>
      </p:sp>
      <p:sp>
        <p:nvSpPr>
          <p:cNvPr id="5" name="Rectangle 4"/>
          <p:cNvSpPr/>
          <p:nvPr/>
        </p:nvSpPr>
        <p:spPr>
          <a:xfrm>
            <a:off x="1066800" y="5105400"/>
            <a:ext cx="1683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Post Node Ratio</a:t>
            </a: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0123066"/>
              </p:ext>
            </p:extLst>
          </p:nvPr>
        </p:nvGraphicFramePr>
        <p:xfrm>
          <a:off x="304800" y="1219200"/>
          <a:ext cx="4495800" cy="259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1671295"/>
              </p:ext>
            </p:extLst>
          </p:nvPr>
        </p:nvGraphicFramePr>
        <p:xfrm>
          <a:off x="4267200" y="382183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77579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152400"/>
            <a:ext cx="8210550" cy="543605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Network – 1 (Combined Results)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2798400"/>
              </p:ext>
            </p:extLst>
          </p:nvPr>
        </p:nvGraphicFramePr>
        <p:xfrm>
          <a:off x="152400" y="3801837"/>
          <a:ext cx="4572000" cy="2556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3816675"/>
              </p:ext>
            </p:extLst>
          </p:nvPr>
        </p:nvGraphicFramePr>
        <p:xfrm>
          <a:off x="4991100" y="3984827"/>
          <a:ext cx="4088328" cy="2209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5"/>
          <p:cNvSpPr/>
          <p:nvPr/>
        </p:nvSpPr>
        <p:spPr>
          <a:xfrm>
            <a:off x="704851" y="6362316"/>
            <a:ext cx="83057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Appreciation Ratio and Message Post Node Ratio of both Message and Post Combined</a:t>
            </a: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7335086"/>
              </p:ext>
            </p:extLst>
          </p:nvPr>
        </p:nvGraphicFramePr>
        <p:xfrm>
          <a:off x="127894" y="919699"/>
          <a:ext cx="4038600" cy="24535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9520716"/>
              </p:ext>
            </p:extLst>
          </p:nvPr>
        </p:nvGraphicFramePr>
        <p:xfrm>
          <a:off x="4620181" y="696005"/>
          <a:ext cx="4411831" cy="26772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588516" y="3426587"/>
            <a:ext cx="769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Interest Ratio  and Reachability Ratio of both Message and Post Combined</a:t>
            </a:r>
          </a:p>
        </p:txBody>
      </p:sp>
    </p:spTree>
    <p:extLst>
      <p:ext uri="{BB962C8B-B14F-4D97-AF65-F5344CB8AC3E}">
        <p14:creationId xmlns:p14="http://schemas.microsoft.com/office/powerpoint/2010/main" val="1533615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7886700" cy="852489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- NETWORK 2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4786580"/>
              </p:ext>
            </p:extLst>
          </p:nvPr>
        </p:nvGraphicFramePr>
        <p:xfrm>
          <a:off x="228600" y="762000"/>
          <a:ext cx="5083258" cy="2819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5958472"/>
              </p:ext>
            </p:extLst>
          </p:nvPr>
        </p:nvGraphicFramePr>
        <p:xfrm>
          <a:off x="4267200" y="3886200"/>
          <a:ext cx="4700155" cy="2970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311858" y="2032278"/>
            <a:ext cx="2690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Interest Ratio Of Messages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66800" y="4800600"/>
            <a:ext cx="2318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Interest Ratio Of Posts </a:t>
            </a:r>
          </a:p>
        </p:txBody>
      </p:sp>
    </p:spTree>
    <p:extLst>
      <p:ext uri="{BB962C8B-B14F-4D97-AF65-F5344CB8AC3E}">
        <p14:creationId xmlns:p14="http://schemas.microsoft.com/office/powerpoint/2010/main" val="3753863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4800"/>
            <a:ext cx="7886700" cy="1004889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- NETWORK 2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7020"/>
              </p:ext>
            </p:extLst>
          </p:nvPr>
        </p:nvGraphicFramePr>
        <p:xfrm>
          <a:off x="4419600" y="3962400"/>
          <a:ext cx="4547755" cy="2673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0245668"/>
              </p:ext>
            </p:extLst>
          </p:nvPr>
        </p:nvGraphicFramePr>
        <p:xfrm>
          <a:off x="381000" y="1371600"/>
          <a:ext cx="4549858" cy="2673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410200" y="1981200"/>
            <a:ext cx="315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Reachability  Ratio Of Messages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0751" y="5156261"/>
            <a:ext cx="2822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Reachability  Ratio Of Posts</a:t>
            </a:r>
          </a:p>
        </p:txBody>
      </p:sp>
    </p:spTree>
    <p:extLst>
      <p:ext uri="{BB962C8B-B14F-4D97-AF65-F5344CB8AC3E}">
        <p14:creationId xmlns:p14="http://schemas.microsoft.com/office/powerpoint/2010/main" val="32765111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- NETWORK 2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0380356"/>
              </p:ext>
            </p:extLst>
          </p:nvPr>
        </p:nvGraphicFramePr>
        <p:xfrm>
          <a:off x="3810000" y="3931418"/>
          <a:ext cx="5082570" cy="26692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5795229"/>
              </p:ext>
            </p:extLst>
          </p:nvPr>
        </p:nvGraphicFramePr>
        <p:xfrm>
          <a:off x="152400" y="1262439"/>
          <a:ext cx="4547755" cy="26689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5"/>
          <p:cNvSpPr/>
          <p:nvPr/>
        </p:nvSpPr>
        <p:spPr>
          <a:xfrm>
            <a:off x="666235" y="5009191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Appreciation Ratio of Posts</a:t>
            </a:r>
          </a:p>
        </p:txBody>
      </p:sp>
      <p:sp>
        <p:nvSpPr>
          <p:cNvPr id="7" name="Rectangle 6"/>
          <p:cNvSpPr/>
          <p:nvPr/>
        </p:nvSpPr>
        <p:spPr>
          <a:xfrm>
            <a:off x="5517676" y="2194054"/>
            <a:ext cx="31378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Appreciation Ratio of Messages</a:t>
            </a:r>
          </a:p>
        </p:txBody>
      </p:sp>
    </p:spTree>
    <p:extLst>
      <p:ext uri="{BB962C8B-B14F-4D97-AF65-F5344CB8AC3E}">
        <p14:creationId xmlns:p14="http://schemas.microsoft.com/office/powerpoint/2010/main" val="3433870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7787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- NETWORK 2</a:t>
            </a:r>
            <a:endParaRPr lang="en-US" sz="32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5654220"/>
              </p:ext>
            </p:extLst>
          </p:nvPr>
        </p:nvGraphicFramePr>
        <p:xfrm>
          <a:off x="381000" y="1143000"/>
          <a:ext cx="4572000" cy="243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2628787"/>
              </p:ext>
            </p:extLst>
          </p:nvPr>
        </p:nvGraphicFramePr>
        <p:xfrm>
          <a:off x="4343400" y="3733800"/>
          <a:ext cx="4648200" cy="2895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5"/>
          <p:cNvSpPr/>
          <p:nvPr/>
        </p:nvSpPr>
        <p:spPr>
          <a:xfrm>
            <a:off x="5181600" y="1981200"/>
            <a:ext cx="2109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Message Node Ratio</a:t>
            </a:r>
          </a:p>
        </p:txBody>
      </p:sp>
      <p:sp>
        <p:nvSpPr>
          <p:cNvPr id="7" name="Rectangle 6"/>
          <p:cNvSpPr/>
          <p:nvPr/>
        </p:nvSpPr>
        <p:spPr>
          <a:xfrm>
            <a:off x="1143000" y="4841860"/>
            <a:ext cx="1683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Post Node Ratio</a:t>
            </a:r>
          </a:p>
        </p:txBody>
      </p:sp>
    </p:spTree>
    <p:extLst>
      <p:ext uri="{BB962C8B-B14F-4D97-AF65-F5344CB8AC3E}">
        <p14:creationId xmlns:p14="http://schemas.microsoft.com/office/powerpoint/2010/main" val="2419532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25893"/>
            <a:ext cx="8210550" cy="701674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Network – 2 (Combined Results)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3312953"/>
              </p:ext>
            </p:extLst>
          </p:nvPr>
        </p:nvGraphicFramePr>
        <p:xfrm>
          <a:off x="237848" y="727567"/>
          <a:ext cx="4181752" cy="2393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5799243"/>
              </p:ext>
            </p:extLst>
          </p:nvPr>
        </p:nvGraphicFramePr>
        <p:xfrm>
          <a:off x="4572000" y="601882"/>
          <a:ext cx="4438650" cy="2552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5492776"/>
              </p:ext>
            </p:extLst>
          </p:nvPr>
        </p:nvGraphicFramePr>
        <p:xfrm>
          <a:off x="159706" y="3581400"/>
          <a:ext cx="4648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9889343"/>
              </p:ext>
            </p:extLst>
          </p:nvPr>
        </p:nvGraphicFramePr>
        <p:xfrm>
          <a:off x="4867922" y="4012406"/>
          <a:ext cx="4245746" cy="21336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727784" y="3048688"/>
            <a:ext cx="769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Interest Ratio  and Reachability Ratio of both Message and Post Combined</a:t>
            </a:r>
          </a:p>
        </p:txBody>
      </p:sp>
      <p:sp>
        <p:nvSpPr>
          <p:cNvPr id="10" name="Rectangle 9"/>
          <p:cNvSpPr/>
          <p:nvPr/>
        </p:nvSpPr>
        <p:spPr>
          <a:xfrm>
            <a:off x="704851" y="6362316"/>
            <a:ext cx="83057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Appreciation Ratio and Message Post Node Ratio of both Message and Post Combined</a:t>
            </a:r>
          </a:p>
        </p:txBody>
      </p:sp>
    </p:spTree>
    <p:extLst>
      <p:ext uri="{BB962C8B-B14F-4D97-AF65-F5344CB8AC3E}">
        <p14:creationId xmlns:p14="http://schemas.microsoft.com/office/powerpoint/2010/main" val="28040130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9027"/>
            <a:ext cx="7886700" cy="1081089"/>
          </a:xfrm>
        </p:spPr>
        <p:txBody>
          <a:bodyPr/>
          <a:lstStyle/>
          <a:p>
            <a:pPr algn="ctr"/>
            <a:r>
              <a:rPr lang="en-US" dirty="0"/>
              <a:t>RESULT- NETWORK 3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5396627"/>
              </p:ext>
            </p:extLst>
          </p:nvPr>
        </p:nvGraphicFramePr>
        <p:xfrm>
          <a:off x="201734" y="1143000"/>
          <a:ext cx="4579816" cy="2811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9086385"/>
              </p:ext>
            </p:extLst>
          </p:nvPr>
        </p:nvGraphicFramePr>
        <p:xfrm>
          <a:off x="4150109" y="3733800"/>
          <a:ext cx="4579815" cy="2811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990600" y="5029200"/>
            <a:ext cx="2318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Interest Ratio Of Posts </a:t>
            </a:r>
          </a:p>
        </p:txBody>
      </p:sp>
      <p:sp>
        <p:nvSpPr>
          <p:cNvPr id="6" name="Rectangle 5"/>
          <p:cNvSpPr/>
          <p:nvPr/>
        </p:nvSpPr>
        <p:spPr>
          <a:xfrm>
            <a:off x="5105400" y="1881804"/>
            <a:ext cx="2690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Interest Ratio Of Messages</a:t>
            </a:r>
          </a:p>
        </p:txBody>
      </p:sp>
    </p:spTree>
    <p:extLst>
      <p:ext uri="{BB962C8B-B14F-4D97-AF65-F5344CB8AC3E}">
        <p14:creationId xmlns:p14="http://schemas.microsoft.com/office/powerpoint/2010/main" val="1435348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/>
          </a:bodyPr>
          <a:lstStyle/>
          <a:p>
            <a:pPr algn="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52600"/>
            <a:ext cx="7886700" cy="480536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increase in amount of messages sent, reduces the attention of a receiver or there can be any indifference in the message.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ensure the capability of sending message to its target users of interest, it is important to send the right message to the right person who is interested in that message.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Decision-making regarding which message should be shared with whom and in a way that doesn’t reduce the receiver’s attention is of utmost importance.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achieve this, we analyze different ways of sharing information.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01816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28600"/>
            <a:ext cx="7886700" cy="852489"/>
          </a:xfrm>
        </p:spPr>
        <p:txBody>
          <a:bodyPr/>
          <a:lstStyle/>
          <a:p>
            <a:pPr algn="ctr"/>
            <a:r>
              <a:rPr lang="en-US" dirty="0"/>
              <a:t>RESULT- NETWORK 3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9327694"/>
              </p:ext>
            </p:extLst>
          </p:nvPr>
        </p:nvGraphicFramePr>
        <p:xfrm>
          <a:off x="228600" y="1081089"/>
          <a:ext cx="4578839" cy="2811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5071768"/>
              </p:ext>
            </p:extLst>
          </p:nvPr>
        </p:nvGraphicFramePr>
        <p:xfrm>
          <a:off x="3810000" y="3810000"/>
          <a:ext cx="4894140" cy="2781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4953000" y="2117549"/>
            <a:ext cx="3158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Reachability  Ratio Of Messages</a:t>
            </a:r>
          </a:p>
        </p:txBody>
      </p:sp>
      <p:sp>
        <p:nvSpPr>
          <p:cNvPr id="6" name="Rectangle 5"/>
          <p:cNvSpPr/>
          <p:nvPr/>
        </p:nvSpPr>
        <p:spPr>
          <a:xfrm>
            <a:off x="680680" y="5031127"/>
            <a:ext cx="27329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Reachability  Ratio Of Posts</a:t>
            </a:r>
          </a:p>
        </p:txBody>
      </p:sp>
    </p:spTree>
    <p:extLst>
      <p:ext uri="{BB962C8B-B14F-4D97-AF65-F5344CB8AC3E}">
        <p14:creationId xmlns:p14="http://schemas.microsoft.com/office/powerpoint/2010/main" val="41753211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86700" cy="777874"/>
          </a:xfrm>
        </p:spPr>
        <p:txBody>
          <a:bodyPr/>
          <a:lstStyle/>
          <a:p>
            <a:pPr algn="ctr"/>
            <a:r>
              <a:rPr lang="en-US" dirty="0"/>
              <a:t>RESULT- NETWORK 3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7637129"/>
              </p:ext>
            </p:extLst>
          </p:nvPr>
        </p:nvGraphicFramePr>
        <p:xfrm>
          <a:off x="304800" y="941160"/>
          <a:ext cx="4979865" cy="264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136023"/>
              </p:ext>
            </p:extLst>
          </p:nvPr>
        </p:nvGraphicFramePr>
        <p:xfrm>
          <a:off x="3886200" y="4038600"/>
          <a:ext cx="5046540" cy="2625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5562600" y="1948934"/>
            <a:ext cx="31378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Appreciation Ratio of Messages</a:t>
            </a:r>
          </a:p>
        </p:txBody>
      </p:sp>
      <p:sp>
        <p:nvSpPr>
          <p:cNvPr id="4" name="Rectangle 3"/>
          <p:cNvSpPr/>
          <p:nvPr/>
        </p:nvSpPr>
        <p:spPr>
          <a:xfrm>
            <a:off x="533400" y="4876800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Appreciation Ratio of Posts</a:t>
            </a:r>
          </a:p>
        </p:txBody>
      </p:sp>
    </p:spTree>
    <p:extLst>
      <p:ext uri="{BB962C8B-B14F-4D97-AF65-F5344CB8AC3E}">
        <p14:creationId xmlns:p14="http://schemas.microsoft.com/office/powerpoint/2010/main" val="40303210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28600"/>
            <a:ext cx="7886700" cy="701673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RESULT- NETWORK 3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6763156"/>
              </p:ext>
            </p:extLst>
          </p:nvPr>
        </p:nvGraphicFramePr>
        <p:xfrm>
          <a:off x="457200" y="93027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4236190"/>
              </p:ext>
            </p:extLst>
          </p:nvPr>
        </p:nvGraphicFramePr>
        <p:xfrm>
          <a:off x="3943350" y="387806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5"/>
          <p:cNvSpPr/>
          <p:nvPr/>
        </p:nvSpPr>
        <p:spPr>
          <a:xfrm>
            <a:off x="5728112" y="2086135"/>
            <a:ext cx="2109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Message Node Ratio</a:t>
            </a:r>
          </a:p>
        </p:txBody>
      </p:sp>
      <p:sp>
        <p:nvSpPr>
          <p:cNvPr id="7" name="Rectangle 6"/>
          <p:cNvSpPr/>
          <p:nvPr/>
        </p:nvSpPr>
        <p:spPr>
          <a:xfrm>
            <a:off x="1219200" y="4867014"/>
            <a:ext cx="1683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Post Node Ratio</a:t>
            </a:r>
          </a:p>
        </p:txBody>
      </p:sp>
    </p:spTree>
    <p:extLst>
      <p:ext uri="{BB962C8B-B14F-4D97-AF65-F5344CB8AC3E}">
        <p14:creationId xmlns:p14="http://schemas.microsoft.com/office/powerpoint/2010/main" val="20119994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6325"/>
            <a:ext cx="8210550" cy="625473"/>
          </a:xfrm>
        </p:spPr>
        <p:txBody>
          <a:bodyPr/>
          <a:lstStyle/>
          <a:p>
            <a:pPr algn="ctr"/>
            <a:r>
              <a:rPr lang="en-US" dirty="0"/>
              <a:t>Network – 3 (Combined Results)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271241"/>
              </p:ext>
            </p:extLst>
          </p:nvPr>
        </p:nvGraphicFramePr>
        <p:xfrm>
          <a:off x="4684543" y="3755899"/>
          <a:ext cx="4343400" cy="243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4644354"/>
              </p:ext>
            </p:extLst>
          </p:nvPr>
        </p:nvGraphicFramePr>
        <p:xfrm>
          <a:off x="187171" y="3663269"/>
          <a:ext cx="4208340" cy="2549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2290801"/>
              </p:ext>
            </p:extLst>
          </p:nvPr>
        </p:nvGraphicFramePr>
        <p:xfrm>
          <a:off x="4568486" y="751798"/>
          <a:ext cx="4459457" cy="2285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5703363"/>
              </p:ext>
            </p:extLst>
          </p:nvPr>
        </p:nvGraphicFramePr>
        <p:xfrm>
          <a:off x="152400" y="751798"/>
          <a:ext cx="4343400" cy="22859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704851" y="6362316"/>
            <a:ext cx="83057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Appreciation Ratio and Message Post Node Ratio of both Message and Post Combined</a:t>
            </a:r>
          </a:p>
        </p:txBody>
      </p:sp>
      <p:sp>
        <p:nvSpPr>
          <p:cNvPr id="10" name="Rectangle 9"/>
          <p:cNvSpPr/>
          <p:nvPr/>
        </p:nvSpPr>
        <p:spPr>
          <a:xfrm>
            <a:off x="727784" y="3048688"/>
            <a:ext cx="769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Interest Ratio  and Reachability Ratio of both Message and Post Combined</a:t>
            </a:r>
          </a:p>
        </p:txBody>
      </p:sp>
    </p:spTree>
    <p:extLst>
      <p:ext uri="{BB962C8B-B14F-4D97-AF65-F5344CB8AC3E}">
        <p14:creationId xmlns:p14="http://schemas.microsoft.com/office/powerpoint/2010/main" val="6128498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81000"/>
            <a:ext cx="7886700" cy="76200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STRATEGIES OF EXISTING SYSTEM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905750" cy="48053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Six strategies of the existing system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Even Little Interested – One common category and relevance &lt;0.1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Average interest in Message  - avg. Interest Factor and Relevance Factors	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very Interested in Message - Interest factor &gt; 3 &amp;&amp; avg. Relevance factor &gt; avg. Relevance Threshold.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Unless not Interested – one common category in message category list &amp; node category list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Percentage based Interest Calculation – avg. Interest Factor and avg. Relevance &gt; 50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Moderate Interest in Message - One common category &amp; node Interest factor &gt;3 &amp; relevance &gt; 0.5</a:t>
            </a:r>
          </a:p>
          <a:p>
            <a:pPr marL="3429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considered only a single strategy while the current results focus on a Mix of strategies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 –A – 50 % S2 &amp; S3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 – B – 20% S1; 25% S4&amp;S6 ; 30% S5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 – C – 20% S1 ; 40% S3 &amp; S6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 – D – 10% S1; 15% S2; 25 % S4,S5&amp; S6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 – E – 10% S1, S2, S3, S4, S6 &amp; 50 % S5</a:t>
            </a:r>
          </a:p>
          <a:p>
            <a:pPr marL="0" indent="0">
              <a:buNone/>
            </a:pPr>
            <a:r>
              <a:rPr lang="en-US" sz="1400" dirty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7854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Network -1 Results 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3710825"/>
              </p:ext>
            </p:extLst>
          </p:nvPr>
        </p:nvGraphicFramePr>
        <p:xfrm>
          <a:off x="268550" y="990601"/>
          <a:ext cx="3886200" cy="2362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2270727"/>
              </p:ext>
            </p:extLst>
          </p:nvPr>
        </p:nvGraphicFramePr>
        <p:xfrm>
          <a:off x="4726306" y="1371600"/>
          <a:ext cx="4038600" cy="2666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5373401"/>
              </p:ext>
            </p:extLst>
          </p:nvPr>
        </p:nvGraphicFramePr>
        <p:xfrm>
          <a:off x="381000" y="3978275"/>
          <a:ext cx="4030855" cy="2540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889650"/>
              </p:ext>
            </p:extLst>
          </p:nvPr>
        </p:nvGraphicFramePr>
        <p:xfrm>
          <a:off x="5557180" y="4648200"/>
          <a:ext cx="3053420" cy="16791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450094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886700" cy="62547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Network -2 Results 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3081280"/>
              </p:ext>
            </p:extLst>
          </p:nvPr>
        </p:nvGraphicFramePr>
        <p:xfrm>
          <a:off x="145353" y="777874"/>
          <a:ext cx="4419434" cy="26611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5938307"/>
              </p:ext>
            </p:extLst>
          </p:nvPr>
        </p:nvGraphicFramePr>
        <p:xfrm>
          <a:off x="4916750" y="1371600"/>
          <a:ext cx="4191000" cy="26484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3354694"/>
              </p:ext>
            </p:extLst>
          </p:nvPr>
        </p:nvGraphicFramePr>
        <p:xfrm>
          <a:off x="181301" y="3810000"/>
          <a:ext cx="4559467" cy="271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9109363"/>
              </p:ext>
            </p:extLst>
          </p:nvPr>
        </p:nvGraphicFramePr>
        <p:xfrm>
          <a:off x="4891377" y="4495800"/>
          <a:ext cx="4252623" cy="19158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531998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28600"/>
            <a:ext cx="7886700" cy="54927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Network -3 Results 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8165974"/>
              </p:ext>
            </p:extLst>
          </p:nvPr>
        </p:nvGraphicFramePr>
        <p:xfrm>
          <a:off x="260412" y="914400"/>
          <a:ext cx="4180891" cy="2514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4308487"/>
              </p:ext>
            </p:extLst>
          </p:nvPr>
        </p:nvGraphicFramePr>
        <p:xfrm>
          <a:off x="5054229" y="1219200"/>
          <a:ext cx="3843468" cy="2637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13906"/>
              </p:ext>
            </p:extLst>
          </p:nvPr>
        </p:nvGraphicFramePr>
        <p:xfrm>
          <a:off x="193089" y="3675256"/>
          <a:ext cx="4216402" cy="2924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5394548"/>
              </p:ext>
            </p:extLst>
          </p:nvPr>
        </p:nvGraphicFramePr>
        <p:xfrm>
          <a:off x="5334000" y="4572000"/>
          <a:ext cx="3525967" cy="18993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4853807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90689"/>
            <a:ext cx="8229600" cy="4435474"/>
          </a:xfrm>
        </p:spPr>
        <p:txBody>
          <a:bodyPr>
            <a:normAutofit/>
          </a:bodyPr>
          <a:lstStyle/>
          <a:p>
            <a:r>
              <a:rPr lang="en-US" dirty="0"/>
              <a:t>Strategy - 2 prefers sending an highly Interested message rather than medium or low.</a:t>
            </a:r>
          </a:p>
          <a:p>
            <a:r>
              <a:rPr lang="en-US" dirty="0"/>
              <a:t>When average Interested messages are to be considered choosing Strategy - 1 or Strategy - 3 is advisable; since 80% of the average Interested messages where sent using these two strategies.</a:t>
            </a:r>
          </a:p>
          <a:p>
            <a:r>
              <a:rPr lang="en-US" dirty="0"/>
              <a:t>Strategy 1 had the highest average of appreciated messages.</a:t>
            </a:r>
          </a:p>
          <a:p>
            <a:r>
              <a:rPr lang="en-US" dirty="0"/>
              <a:t>Message - Post Node Ratio increased  significantly as there was an increase in the network size.</a:t>
            </a:r>
          </a:p>
          <a:p>
            <a:r>
              <a:rPr lang="en-US" dirty="0"/>
              <a:t>Most of the results where consistent even with an increase in network sizes.</a:t>
            </a:r>
          </a:p>
        </p:txBody>
      </p:sp>
    </p:spTree>
    <p:extLst>
      <p:ext uri="{BB962C8B-B14F-4D97-AF65-F5344CB8AC3E}">
        <p14:creationId xmlns:p14="http://schemas.microsoft.com/office/powerpoint/2010/main" val="15293525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28800" lvl="4" indent="0">
              <a:buNone/>
            </a:pP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20120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7886700" cy="777874"/>
          </a:xfrm>
        </p:spPr>
        <p:txBody>
          <a:bodyPr>
            <a:normAutofit/>
          </a:bodyPr>
          <a:lstStyle/>
          <a:p>
            <a:pPr algn="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8800"/>
            <a:ext cx="7886700" cy="434816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objects in this approach are messages and nodes.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messages has its own category list and relevance score to which it belongs.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Ex- { Sports,0.9}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node has its own Interest Profile.</a:t>
            </a:r>
          </a:p>
          <a:p>
            <a:pPr marL="0" lvl="2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Ex- "0":{"reebok":{"interestFactor":"2", 					"score":"0.3"},"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":{"interestFactor":"2", 				"score":"0.2"},"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			"score":"0.8"},"home decor":{"interestFactor":"4", 			"score":"1"},"tools":{"interestFactor":"5", "score":"0.4"}}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study assumes that information relevance of a message and Interest profile of a node are available.</a:t>
            </a:r>
          </a:p>
          <a:p>
            <a:pPr marL="914400" lvl="2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187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38200"/>
            <a:ext cx="8763000" cy="1325563"/>
          </a:xfrm>
        </p:spPr>
        <p:txBody>
          <a:bodyPr>
            <a:normAutofit/>
          </a:bodyPr>
          <a:lstStyle/>
          <a:p>
            <a:pPr algn="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Strategies for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Sharing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362200"/>
            <a:ext cx="7543801" cy="350689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Strategies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Average Interest and Relevance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Combined Interest and Relevance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Moderate Interest and Relevance</a:t>
            </a:r>
          </a:p>
        </p:txBody>
      </p:sp>
    </p:spTree>
    <p:extLst>
      <p:ext uri="{BB962C8B-B14F-4D97-AF65-F5344CB8AC3E}">
        <p14:creationId xmlns:p14="http://schemas.microsoft.com/office/powerpoint/2010/main" val="1969900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990600"/>
            <a:ext cx="8229600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STRATEGY – 1 </a:t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Interest and Relevance</a:t>
            </a:r>
            <a:br>
              <a:rPr lang="en-US" sz="3200" b="1" dirty="0"/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567" y="2057400"/>
            <a:ext cx="8229600" cy="4419600"/>
          </a:xfrm>
        </p:spPr>
        <p:txBody>
          <a:bodyPr>
            <a:normAutofit/>
          </a:bodyPr>
          <a:lstStyle/>
          <a:p>
            <a:r>
              <a:rPr lang="en-US" sz="2600" i="1" dirty="0"/>
              <a:t>MESSAGE -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600" dirty="0"/>
              <a:t>Node is determined to be interested and will send the message when  		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600" dirty="0" err="1"/>
              <a:t>I</a:t>
            </a:r>
            <a:r>
              <a:rPr lang="en-US" sz="2600" baseline="-25000" dirty="0" err="1"/>
              <a:t>a</a:t>
            </a:r>
            <a:r>
              <a:rPr lang="en-US" sz="2600" dirty="0"/>
              <a:t> &gt;= 3 &amp;&amp; R</a:t>
            </a:r>
            <a:r>
              <a:rPr lang="en-US" sz="2600" baseline="-25000" dirty="0"/>
              <a:t>a</a:t>
            </a:r>
            <a:r>
              <a:rPr lang="en-US" sz="2600" dirty="0"/>
              <a:t> &gt;= 0.5</a:t>
            </a:r>
            <a:endParaRPr lang="en-US" sz="2600" b="1" dirty="0"/>
          </a:p>
          <a:p>
            <a:r>
              <a:rPr lang="en-US" sz="2600" i="1" dirty="0"/>
              <a:t>POST -</a:t>
            </a:r>
          </a:p>
          <a:p>
            <a:pPr marL="0" indent="0">
              <a:buNone/>
            </a:pPr>
            <a:r>
              <a:rPr lang="en-US" sz="2600" dirty="0"/>
              <a:t> Node is determined to be interested and will send the message when  		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600" dirty="0" err="1"/>
              <a:t>Avg</a:t>
            </a:r>
            <a:r>
              <a:rPr lang="en-US" sz="2600" dirty="0"/>
              <a:t> </a:t>
            </a:r>
            <a:r>
              <a:rPr lang="en-US" sz="2600" dirty="0" err="1"/>
              <a:t>I</a:t>
            </a:r>
            <a:r>
              <a:rPr lang="en-US" sz="2600" baseline="-25000" dirty="0" err="1"/>
              <a:t>a</a:t>
            </a:r>
            <a:r>
              <a:rPr lang="en-US" sz="2600" dirty="0"/>
              <a:t> &gt;= 2 &amp;&amp;  </a:t>
            </a:r>
            <a:r>
              <a:rPr lang="en-US" sz="2600" dirty="0" err="1"/>
              <a:t>Avg</a:t>
            </a:r>
            <a:r>
              <a:rPr lang="en-US" sz="2600" dirty="0"/>
              <a:t> R</a:t>
            </a:r>
            <a:r>
              <a:rPr lang="en-US" sz="2600" baseline="-25000" dirty="0"/>
              <a:t>a</a:t>
            </a:r>
            <a:r>
              <a:rPr lang="en-US" sz="2600" dirty="0"/>
              <a:t> &gt;= 0.2 </a:t>
            </a:r>
            <a:r>
              <a:rPr lang="en-US" sz="2600" b="1" dirty="0"/>
              <a:t>	</a:t>
            </a:r>
            <a:endParaRPr lang="en-US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err="1"/>
              <a:t>I</a:t>
            </a:r>
            <a:r>
              <a:rPr lang="en-US" sz="2000" baseline="-25000" dirty="0" err="1"/>
              <a:t>a</a:t>
            </a:r>
            <a:r>
              <a:rPr lang="en-US" sz="2000" dirty="0"/>
              <a:t> is average interest factor of all the categories of a node’s interest list.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R</a:t>
            </a:r>
            <a:r>
              <a:rPr lang="en-US" sz="2000" baseline="-25000" dirty="0"/>
              <a:t>a </a:t>
            </a:r>
            <a:r>
              <a:rPr lang="en-US" sz="2000" dirty="0"/>
              <a:t> is average relevance score for all the categories of a node’s interest list which also belongs to message category list.</a:t>
            </a:r>
          </a:p>
          <a:p>
            <a:pPr lvl="1"/>
            <a:endParaRPr lang="en-US" sz="3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234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786" y="304800"/>
            <a:ext cx="7543800" cy="975361"/>
          </a:xfrm>
        </p:spPr>
        <p:txBody>
          <a:bodyPr/>
          <a:lstStyle/>
          <a:p>
            <a:pPr algn="ctr"/>
            <a:r>
              <a:rPr lang="en-US" sz="3600" dirty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336" y="1828800"/>
            <a:ext cx="7886700" cy="37417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6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Example for Posting  the message :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list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  <a:r>
              <a:rPr lang="en-US" sz="16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{(“sports”, 0.1),(“nike”,0.2),(“reebok”,0.3)}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does not send the message to any node as the average relevance of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less than 0.3 it would rather post.</a:t>
            </a:r>
          </a:p>
          <a:p>
            <a:pPr marL="0" indent="0">
              <a:buNone/>
            </a:pPr>
            <a:r>
              <a:rPr lang="en-US" sz="16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for forwarding  the message: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list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  <a:r>
              <a:rPr lang="en-US" sz="16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{(“sports”, 0.8),(“nike”,0.1),(“reebok”,0.3)}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sends the message to sample node as the average relevance of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  <a:r>
              <a:rPr lang="en-US" sz="16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greater than 0.3 and the average score of sports, reebok,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greater than 3.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   "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0":{"sports":{"interestFactor":"4", "score":"0.3"},"reebok":{"interestFactor":"4", "score":"0.3"},"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":{"interestFactor":"2", "score":"0.2"},"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"score":"0.8"},"home decor":{"interestFactor":"4", "score":"1"},"tools":{"interestFactor":"5", "score":"0.4"},"toys":{"interestFactor":"4", "score":"0.2"},"clothes":{"interestFactor":"4", "score":"0.6"},"cookware":{"interestFactor":"1", "score":"0.6"},"appliances":{"interestFactor":"5", </a:t>
            </a:r>
            <a:endParaRPr lang="en-US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44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57200"/>
            <a:ext cx="7696200" cy="70986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STRATEGY – 2 </a:t>
            </a:r>
            <a:b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Combined Interest and Relevance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828800"/>
            <a:ext cx="8839200" cy="3733800"/>
          </a:xfrm>
        </p:spPr>
        <p:txBody>
          <a:bodyPr>
            <a:normAutofit lnSpcReduction="10000"/>
          </a:bodyPr>
          <a:lstStyle/>
          <a:p>
            <a:r>
              <a:rPr lang="en-US" sz="2600" i="1" dirty="0"/>
              <a:t>MESSAGE</a:t>
            </a:r>
          </a:p>
          <a:p>
            <a:pPr marL="0" indent="0">
              <a:buNone/>
            </a:pPr>
            <a:r>
              <a:rPr lang="en-US" sz="2200" dirty="0"/>
              <a:t>For any common category x in both the message’s category list and also in the node’s interest list, the combined relative average of the interest factor and the relevance of category x is Greater than or equal to 50%</a:t>
            </a:r>
          </a:p>
          <a:p>
            <a:pPr marL="0" indent="0">
              <a:buNone/>
            </a:pPr>
            <a:r>
              <a:rPr lang="en-US" sz="2400" dirty="0"/>
              <a:t>		(</a:t>
            </a:r>
            <a:r>
              <a:rPr lang="en-US" sz="2400" dirty="0" err="1"/>
              <a:t>fn</a:t>
            </a:r>
            <a:r>
              <a:rPr lang="en-US" sz="2400" baseline="-25000" dirty="0" err="1"/>
              <a:t>x</a:t>
            </a:r>
            <a:r>
              <a:rPr lang="en-US" sz="2400" dirty="0"/>
              <a:t>% + </a:t>
            </a:r>
            <a:r>
              <a:rPr lang="en-US" sz="2400" dirty="0" err="1"/>
              <a:t>ri</a:t>
            </a:r>
            <a:r>
              <a:rPr lang="en-US" sz="2400" baseline="-25000" dirty="0" err="1"/>
              <a:t>x</a:t>
            </a:r>
            <a:r>
              <a:rPr lang="en-US" sz="2400" dirty="0"/>
              <a:t>%)/2&gt;= 50%</a:t>
            </a:r>
          </a:p>
          <a:p>
            <a:r>
              <a:rPr lang="en-US" sz="2600" i="1" dirty="0"/>
              <a:t>POST </a:t>
            </a:r>
          </a:p>
          <a:p>
            <a:pPr marL="0" indent="0">
              <a:buNone/>
            </a:pPr>
            <a:r>
              <a:rPr lang="en-US" sz="2200" dirty="0"/>
              <a:t>For any common category x in both the message’s category list and also in the node’s interest list, the combined relative average of the interest factor and the relevance of category x is Greater than or equal to 20%</a:t>
            </a:r>
          </a:p>
          <a:p>
            <a:pPr marL="0" indent="0">
              <a:buNone/>
            </a:pPr>
            <a:r>
              <a:rPr lang="en-US" sz="2800" dirty="0"/>
              <a:t>		</a:t>
            </a:r>
            <a:r>
              <a:rPr lang="en-US" sz="2800" dirty="0" err="1"/>
              <a:t>avg</a:t>
            </a:r>
            <a:r>
              <a:rPr lang="en-US" sz="2800" dirty="0"/>
              <a:t> </a:t>
            </a:r>
            <a:r>
              <a:rPr lang="en-US" sz="2400" dirty="0"/>
              <a:t>(</a:t>
            </a:r>
            <a:r>
              <a:rPr lang="en-US" sz="2400" dirty="0" err="1"/>
              <a:t>fn</a:t>
            </a:r>
            <a:r>
              <a:rPr lang="en-US" sz="2400" baseline="-25000" dirty="0" err="1"/>
              <a:t>x</a:t>
            </a:r>
            <a:r>
              <a:rPr lang="en-US" sz="2400" dirty="0"/>
              <a:t>% + </a:t>
            </a:r>
            <a:r>
              <a:rPr lang="en-US" sz="2400" dirty="0" err="1"/>
              <a:t>ri</a:t>
            </a:r>
            <a:r>
              <a:rPr lang="en-US" sz="2400" baseline="-25000" dirty="0" err="1"/>
              <a:t>x</a:t>
            </a:r>
            <a:r>
              <a:rPr lang="en-US" sz="2400" dirty="0"/>
              <a:t>%)/2&gt;= 20%</a:t>
            </a:r>
          </a:p>
          <a:p>
            <a:pPr marL="0" indent="0">
              <a:buNone/>
            </a:pPr>
            <a:endParaRPr lang="en-US" i="1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085917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8229600" cy="48736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62000"/>
            <a:ext cx="8229600" cy="4114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for posting the message :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list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  <a:r>
              <a:rPr lang="en-US" sz="16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{(“sports”, 0.5)} 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"0":{"sports":{"interestFactor":"2", "score":"0.3"},"reebok":{"interestFactor":"0", "score":"0.3"},"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":{"interestFactor":"0", "score":"0.2"},"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"score":"0.8"},"home decor":{"interestFactor":"4", "score":"1"},"tools":{"interestFactor":"5", "score":"0.4"},"toys":{"interestFactor":"4", "score":"0.2”}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"0":{"sports":{"interestFactor":“1", "score":"0.5"},"reebok":{"interestFactor":"0", "score":"0.3"},"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":{"interestFactor":"0", "score":"0.2"},"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"score":"0.8"},"home decor":{"interestFactor":"4", "score":"1"},"tools":{"interestFactor":"5", "score":"0.4"},"toys":{"interestFactor":"4", "score":"0.2”}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"0":{"sports":{"interestFactor":"2", "score":"0.5"},"reebok":{"interestFactor":"0", "score":"0.3"},"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":{"interestFactor":"0", "score":"0.2"},"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adidas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":{"interestFactor":"5", "score":"0.8"},"home decor":{"interestFactor":"4", "score":"1"},"tools":{"interestFactor":"5", "score":"0.4"},"toys":{"interestFactor":"4", "score":"0.2”}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will post the message instead of sending the message to the node below as the requirement is met</a:t>
            </a:r>
          </a:p>
          <a:p>
            <a:pPr marL="0" indent="0">
              <a:buNone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= 2/5 =&gt; 40%                     		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= 1/5 =&gt; 20%                   </a:t>
            </a:r>
          </a:p>
          <a:p>
            <a:pPr marL="0" indent="0">
              <a:buNone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= 0.5/1 =&gt; 50% 			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= 0.5/1 =&gt; 50% 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+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%)/2 = (40+50)/2 = 45%         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+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%)/2 = (20+50)/2 = 35% </a:t>
            </a:r>
          </a:p>
          <a:p>
            <a:pPr marL="0" indent="0">
              <a:buNone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+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%)/2 = (35+45)/2 = 40% which is less than the required 50% 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043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2924</TotalTime>
  <Words>1304</Words>
  <Application>Microsoft Office PowerPoint</Application>
  <PresentationFormat>On-screen Show (4:3)</PresentationFormat>
  <Paragraphs>291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Times New Roman</vt:lpstr>
      <vt:lpstr>Wingdings</vt:lpstr>
      <vt:lpstr>Office Theme</vt:lpstr>
      <vt:lpstr>Different ways of Sharing Information in Social Networks</vt:lpstr>
      <vt:lpstr>INTRODUCTION</vt:lpstr>
      <vt:lpstr>MOTIVATION</vt:lpstr>
      <vt:lpstr>APPROACH</vt:lpstr>
      <vt:lpstr>Different Strategies for Sharing Information</vt:lpstr>
      <vt:lpstr>STRATEGY – 1  Average Interest and Relevance </vt:lpstr>
      <vt:lpstr>Example</vt:lpstr>
      <vt:lpstr>STRATEGY – 2  Combined Interest and Relevance</vt:lpstr>
      <vt:lpstr>EXAMPLE</vt:lpstr>
      <vt:lpstr>EXAMPLE</vt:lpstr>
      <vt:lpstr>STRATEGY -3 Moderate Interest and Relevance </vt:lpstr>
      <vt:lpstr>EXAMPLE</vt:lpstr>
      <vt:lpstr>Interface  </vt:lpstr>
      <vt:lpstr>Interface </vt:lpstr>
      <vt:lpstr>EXPERIMENTS</vt:lpstr>
      <vt:lpstr>NETWORK  STRUCTURES for the Experiments</vt:lpstr>
      <vt:lpstr>Evaluation Criteria</vt:lpstr>
      <vt:lpstr>Evaluation Criteria</vt:lpstr>
      <vt:lpstr>RESULTS- NETWORK -1 Message</vt:lpstr>
      <vt:lpstr>RESULTS- NETWORK 1</vt:lpstr>
      <vt:lpstr>RESULTS- NETWORK 1</vt:lpstr>
      <vt:lpstr>RESULTS- NETWORK 1</vt:lpstr>
      <vt:lpstr>Network – 1 (Combined Results)</vt:lpstr>
      <vt:lpstr>RESULTS - NETWORK 2</vt:lpstr>
      <vt:lpstr>RESULTS - NETWORK 2</vt:lpstr>
      <vt:lpstr>RESULTS - NETWORK 2</vt:lpstr>
      <vt:lpstr>RESULTS - NETWORK 2</vt:lpstr>
      <vt:lpstr>Network – 2 (Combined Results)</vt:lpstr>
      <vt:lpstr>RESULT- NETWORK 3</vt:lpstr>
      <vt:lpstr>RESULT- NETWORK 3</vt:lpstr>
      <vt:lpstr>RESULT- NETWORK 3</vt:lpstr>
      <vt:lpstr>RESULT- NETWORK 3</vt:lpstr>
      <vt:lpstr>Network – 3 (Combined Results)</vt:lpstr>
      <vt:lpstr>STRATEGIES OF EXISTING SYSTEM </vt:lpstr>
      <vt:lpstr>Network -1 Results </vt:lpstr>
      <vt:lpstr>Network -2 Results </vt:lpstr>
      <vt:lpstr>Network -3 Results </vt:lpstr>
      <vt:lpstr>CONCLUSION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Empirical Study on Information Forwarding Strategies in Social Networks</dc:title>
  <dc:creator>mrinmai14</dc:creator>
  <cp:lastModifiedBy>Vishnu Vardhan Kumar</cp:lastModifiedBy>
  <cp:revision>87</cp:revision>
  <dcterms:created xsi:type="dcterms:W3CDTF">2016-01-27T06:52:14Z</dcterms:created>
  <dcterms:modified xsi:type="dcterms:W3CDTF">2016-06-16T20:58:31Z</dcterms:modified>
</cp:coreProperties>
</file>

<file path=docProps/thumbnail.jpeg>
</file>